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6"/>
    <p:sldMasterId id="2147483695" r:id="rId7"/>
    <p:sldMasterId id="214748369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Lst>
  <p:sldSz cy="5143500" cx="9144000"/>
  <p:notesSz cx="6858000" cy="9144000"/>
  <p:embeddedFontLst>
    <p:embeddedFont>
      <p:font typeface="Nunito SemiBold"/>
      <p:regular r:id="rId45"/>
      <p:bold r:id="rId46"/>
      <p:italic r:id="rId47"/>
      <p:boldItalic r:id="rId48"/>
    </p:embeddedFont>
    <p:embeddedFont>
      <p:font typeface="Nunit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Torsten Rueter"/>
  <p:cmAuthor clrIdx="1" id="1" initials="" lastIdx="7" name="Alice Morton"/>
  <p:cmAuthor clrIdx="2" id="2" initials="" lastIdx="1" name="Violet Wainaina"/>
  <p:cmAuthor clrIdx="3" id="3" initials="" lastIdx="4" name="Ari Zlotoff"/>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F52C05-228D-4963-83E5-659C375581DD}">
  <a:tblStyle styleId="{52F52C05-228D-4963-83E5-659C375581D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98480BC-04E8-4597-90FD-0C1D4725D71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font" Target="fonts/NunitoSemiBold-bold.fntdata"/><Relationship Id="rId45" Type="http://schemas.openxmlformats.org/officeDocument/2006/relationships/font" Target="fonts/Nunito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NunitoSemiBold-boldItalic.fntdata"/><Relationship Id="rId47" Type="http://schemas.openxmlformats.org/officeDocument/2006/relationships/font" Target="fonts/NunitoSemiBold-italic.fntdata"/><Relationship Id="rId49" Type="http://schemas.openxmlformats.org/officeDocument/2006/relationships/font" Target="fonts/Nunito-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Nunito-italic.fntdata"/><Relationship Id="rId50" Type="http://schemas.openxmlformats.org/officeDocument/2006/relationships/font" Target="fonts/Nunito-bold.fntdata"/><Relationship Id="rId52" Type="http://schemas.openxmlformats.org/officeDocument/2006/relationships/font" Target="fonts/Nunito-boldItalic.fntdata"/><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9-10T10:24:58.756">
    <p:pos x="3909" y="2744"/>
    <p:text>Does this 'phase' statement still make sense as we agreed (a) we are not doing Agent 'stuff' as a series of traditional projects anymore and (b) what was scoped as UAV initially is/will now realistically be a long series of epics/items that will (logcally) be in different stages at the moment</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09-16T16:49:41.309">
    <p:pos x="136" y="540"/>
    <p:text>Just a thought: I have seen this being done asynchronously with everyone posting their update in the team slack channels (or Google Meet group here) in the normal standup format...  it's an option especially when teams are remote anyway and IF people complain about too many meetings. That said you'd still expect them all to do it daily and read the others' statements.</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09-16T16:52:16.609">
    <p:pos x="216" y="629"/>
    <p:text>Agreed. In fact i am a big fan of opening them up to anyone who is interested... full transparency.</p:text>
  </p:cm>
  <p:cm authorId="0" idx="10" dt="2020-09-16T16:53:23.897">
    <p:pos x="216" y="729"/>
    <p:text>Mostly agreed - although i think it's also an opportunity to talk about 'what's next' (although as you said not debate that in any detail)</p:text>
  </p:cm>
  <p:cm authorId="0" idx="11" dt="2020-09-16T16:51:18.269">
    <p:pos x="567" y="43"/>
    <p:text>I'd like to call them sprint (or 'iteration' if you want to be non-Scrum specific) reviews as mentioned before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09-10T08:06:37.495">
    <p:pos x="1006" y="1933"/>
    <p:text>is this right?</p:text>
  </p:cm>
  <p:cm authorId="2" idx="1" dt="2020-09-10T07:57:09.996">
    <p:pos x="1006" y="1933"/>
    <p:text>Yes, for us to capture a field task feedback, we can use the existing apps for those teams</p:text>
  </p:cm>
  <p:cm authorId="1" idx="2" dt="2020-09-10T08:06:37.495">
    <p:pos x="1006" y="1933"/>
    <p:text>ok we can discuss more in detail this afternoon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0-09-10T09:49:58.919">
    <p:pos x="200" y="2485"/>
    <p:text>These 2 spreadsheets attempt to create rules as to when to escalate issues to Agent Network and based on that when to "suspend" service to Shops. 
This information is however not reflected in Fuel or Cooker planning.</p:text>
  </p:cm>
  <p:cm authorId="3" idx="2" dt="2020-09-10T09:46:14.479">
    <p:pos x="4090" y="1578"/>
    <p:text>Needs to align with inventory software.</p:text>
  </p:cm>
  <p:cm authorId="3" idx="3" dt="2020-09-10T09:51:49.790">
    <p:pos x="567" y="-4"/>
    <p:text>@v.wainaina@kokonetworks.com @a.morton@kokonetworks.com @t.rueter@kokonetworks.com some high level thoughts on Agent task management in advance of our meeting later today. Thanks.</p:text>
  </p:cm>
  <p:cm authorId="3" idx="4" dt="2020-09-10T09:51:03.134">
    <p:pos x="3312" y="1578"/>
    <p:text>Communications on planned deliveries may be scoped as part of improved Fuel planning so need to make sure work is not duplicated.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0-09-10T07:46:46.913">
    <p:pos x="980" y="589"/>
    <p:text>I thought the field app was a relativelt small part? the main issue is knowing when something is ready?</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0-10-08T09:28:06.762">
    <p:pos x="3541" y="1056"/>
    <p:text>This will be complete within the next couple of weeks but not before this release. Therefore many fields won't exist in the new system. They were built in Odoo but as the future process won't sit there we won't migrate it there now.</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0-10-08T13:29:08.294">
    <p:pos x="216" y="629"/>
    <p:text>@v.wainaina@kokonetworks.com How would they actually do this? What does the process involve? Think we should demo it in Odoo.
_Assigned to Violet Wainaina_</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0-09-16T10:45:40.762">
    <p:pos x="3184" y="1801"/>
    <p:text>@t.rueter@kokonetworks.com see also this deck for more material on approach (but less release focused)</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0-09-16T16:18:26.068">
    <p:pos x="3634" y="2112"/>
    <p:text>Think we should run a few first before bringing in external stakeholders?</p:text>
  </p:cm>
  <p:cm authorId="0" idx="2" dt="2020-09-16T16:18:26.068">
    <p:pos x="3634" y="2112"/>
    <p:text>I added an arrow back from refinement to the backlog and extended the arrow going from one sprint to the next to go through that  backlog. i think that should make it a bit clearer. I also moved the stakeholder icon to the backlog refinment instead of the sprint planning as discussed earlier today.</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9-16T16:47:46.232">
    <p:pos x="4003" y="542"/>
    <p:text>The Scrum Guide (I think) and the Atlassian site you refernece state &lt; 1 hour per week duration of the iteration/sprint - so 2 hours in our case. Of course we don't need to stick with what's written but again, i have not seen this complete in any less than 1 hour (ever :) and more often taking longer for a two week iteration. Especially as you also define the sprint goal and bring the whole SCrum team in and along with what's to be achieved and what to commit to - as a team.</p:text>
  </p:cm>
  <p:cm authorId="0" idx="4" dt="2020-09-16T16:42:53.947">
    <p:pos x="4003" y="642"/>
    <p:text>Is this not part of the backlog refinement session? i don't particularly mind but is it clearly delineated? if so, i would have expected it more likely after refinement - although i can see it both ways (prioritise existing PBIs then refine them... and/or refine backlog (existing PBIs and add new ones as needed) and then prioritise the new backlog</p:text>
  </p:cm>
  <p:cm authorId="0" idx="5" dt="2020-09-16T16:24:22.393">
    <p:pos x="4003" y="742"/>
    <p:text>I have seen these take longer especially in the first few iterations with a new team... but i agree 30 mins should be enough. The question then is who takes away the improvenment opportunities and when/how they get revisited. (i would say PM and Eng Lead)</p:text>
  </p:cm>
  <p:cm authorId="0" idx="6" dt="2020-09-16T16:29:26.339">
    <p:pos x="6000" y="0"/>
    <p:text>In addition to frequency, I think it would also help to show (here or somewhere else) who the core attendees are and who the optional ones (if applicable) are for each ceremony.</p:text>
  </p:cm>
  <p:cm authorId="0" idx="7" dt="2020-09-16T16:23:02.177">
    <p:pos x="4003" y="842"/>
    <p:text>That's part of what i called the sprint review. That should include a live demo but also time for active disucssion of what was demo'ed (making it a real opportunity for stakeholder and team engagement and feedback) and even discussion on what's planned next. So I see this taking 1-1.5 hours if there's a lot to demo and discuss.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363dcc7ec_0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9363dcc7ec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65f97ee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965f97ee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65f97ee4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965f97ee4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965f97ee4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965f97ee4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965f97ee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965f97ee4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65f97ee4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965f97ee4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9c032ca2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9c032ca2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9c032ca21c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9c032ca21c_1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9c032ca21c_1_1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c032ca21c_1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9c032ca21c_1_2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9c032ca21c_1_20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9c032ca21c_1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9c032ca21c_1_2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9c032ca21c_1_23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9c032ca21c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9c032ca21c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363dcc7ec_0_3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9363dcc7ec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01e6af9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a01e6af9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a01e6af9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a01e6af9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a01e6af9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a01e6af9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01e6af97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01e6af97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01e6af9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01e6af9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a01e6af9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a01e6af9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a01e6af97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a01e6af97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a01e6af97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a01e6af97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98aa3e1fc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98aa3e1fc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98aa3e1fc1_0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98aa3e1fc1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9363dcc7ec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9363dcc7ec_0_3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9363dcc7ec_0_3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98aa3e1f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98aa3e1f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98aa3e1fc1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98aa3e1fc1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98aa3e1fc1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98aa3e1fc1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98aa3e1fc1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98aa3e1fc1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98aa3e1fc1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98aa3e1fc1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98aa3e1fc1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98aa3e1fc1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9363dcc7ec_0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9363dcc7ec_0_5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9363dcc7ec_0_56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583b50348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9583b50348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583b503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9583b503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9d1c38ceb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9d1c38ce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9cbafab5b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9cbafab5b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965f97ee4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965f97ee4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2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37.png"/><Relationship Id="rId6"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7" name="Google Shape;57;p14"/>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58" name="Google Shape;58;p14"/>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9" name="Google Shape;59;p14"/>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8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400"/>
              </a:spcBef>
              <a:spcAft>
                <a:spcPts val="0"/>
              </a:spcAft>
              <a:buClr>
                <a:schemeClr val="dk1"/>
              </a:buClr>
              <a:buSzPts val="1800"/>
              <a:buNone/>
              <a:defRPr sz="1800"/>
            </a:lvl7pPr>
            <a:lvl8pPr lvl="7" rtl="0" algn="ctr">
              <a:lnSpc>
                <a:spcPct val="90000"/>
              </a:lnSpc>
              <a:spcBef>
                <a:spcPts val="400"/>
              </a:spcBef>
              <a:spcAft>
                <a:spcPts val="0"/>
              </a:spcAft>
              <a:buClr>
                <a:schemeClr val="dk1"/>
              </a:buClr>
              <a:buSzPts val="1800"/>
              <a:buNone/>
              <a:defRPr sz="1800"/>
            </a:lvl8pPr>
            <a:lvl9pPr lvl="8" rtl="0" algn="ctr">
              <a:lnSpc>
                <a:spcPct val="90000"/>
              </a:lnSpc>
              <a:spcBef>
                <a:spcPts val="400"/>
              </a:spcBef>
              <a:spcAft>
                <a:spcPts val="0"/>
              </a:spcAft>
              <a:buClr>
                <a:schemeClr val="dk1"/>
              </a:buClr>
              <a:buSzPts val="1800"/>
              <a:buNone/>
              <a:defRPr sz="1800"/>
            </a:lvl9pPr>
          </a:lstStyle>
          <a:p/>
        </p:txBody>
      </p:sp>
      <p:grpSp>
        <p:nvGrpSpPr>
          <p:cNvPr id="60" name="Google Shape;60;p14"/>
          <p:cNvGrpSpPr/>
          <p:nvPr/>
        </p:nvGrpSpPr>
        <p:grpSpPr>
          <a:xfrm>
            <a:off x="0" y="-334"/>
            <a:ext cx="6070775" cy="5150357"/>
            <a:chOff x="0" y="-446"/>
            <a:chExt cx="8094367" cy="6867143"/>
          </a:xfrm>
        </p:grpSpPr>
        <p:pic>
          <p:nvPicPr>
            <p:cNvPr descr="Image" id="61" name="Google Shape;61;p14"/>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62" name="Google Shape;62;p14"/>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63" name="Google Shape;63;p14"/>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64" name="Google Shape;64;p14"/>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20</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7" name="Google Shape;67;p1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68" name="Google Shape;68;p15"/>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69" name="Google Shape;69;p15"/>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70" name="Google Shape;70;p1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71" name="Google Shape;71;p15"/>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72" name="Google Shape;72;p15"/>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rtl="0">
              <a:spcBef>
                <a:spcPts val="800"/>
              </a:spcBef>
              <a:spcAft>
                <a:spcPts val="0"/>
              </a:spcAft>
              <a:buNone/>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73" name="Shape 73"/>
        <p:cNvGrpSpPr/>
        <p:nvPr/>
      </p:nvGrpSpPr>
      <p:grpSpPr>
        <a:xfrm>
          <a:off x="0" y="0"/>
          <a:ext cx="0" cy="0"/>
          <a:chOff x="0" y="0"/>
          <a:chExt cx="0" cy="0"/>
        </a:xfrm>
      </p:grpSpPr>
      <p:pic>
        <p:nvPicPr>
          <p:cNvPr descr="Image" id="74" name="Google Shape;74;p16"/>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75" name="Google Shape;75;p16"/>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76" name="Google Shape;76;p16"/>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77" name="Google Shape;77;p1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8" name="Google Shape;78;p16"/>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79" name="Google Shape;79;p16"/>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2020</a:t>
            </a:r>
            <a:r>
              <a:rPr b="1" lang="en" sz="800">
                <a:solidFill>
                  <a:schemeClr val="dk1"/>
                </a:solidFill>
                <a:latin typeface="Nunito"/>
                <a:ea typeface="Nunito"/>
                <a:cs typeface="Nunito"/>
                <a:sym typeface="Nunito"/>
              </a:rPr>
              <a:t> </a:t>
            </a:r>
            <a:r>
              <a:rPr b="1" i="0" lang="en" sz="800" u="none" cap="none" strike="noStrike">
                <a:solidFill>
                  <a:schemeClr val="dk1"/>
                </a:solidFill>
                <a:latin typeface="Nunito"/>
                <a:ea typeface="Nunito"/>
                <a:cs typeface="Nunito"/>
                <a:sym typeface="Nunito"/>
              </a:rPr>
              <a:t>KOKO Networks Limited – Proprietary &amp; Confidential </a:t>
            </a:r>
            <a:endParaRPr b="1" sz="1100"/>
          </a:p>
        </p:txBody>
      </p:sp>
      <p:sp>
        <p:nvSpPr>
          <p:cNvPr id="80" name="Google Shape;80;p16"/>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81" name="Google Shape;81;p1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82" name="Google Shape;82;p16"/>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85" name="Google Shape;85;p1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86" name="Google Shape;86;p1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89" name="Google Shape;89;p1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0" name="Google Shape;90;p1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93" name="Google Shape;93;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4" name="Google Shape;94;p1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7" name="Google Shape;97;p1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8" name="Google Shape;98;p1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01" name="Google Shape;101;p1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02" name="Google Shape;102;p1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5" name="Google Shape;105;p1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6" name="Google Shape;106;p1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09" name="Google Shape;109;p2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0" name="Google Shape;110;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2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2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13" name="Google Shape;113;p2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4" name="Google Shape;114;p2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17" name="Google Shape;117;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8" name="Google Shape;118;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1" name="Google Shape;121;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22" name="Google Shape;122;p2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25" name="Google Shape;125;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6" name="Google Shape;126;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7" name="Google Shape;127;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8" name="Google Shape;128;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9" name="Google Shape;129;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0" name="Google Shape;130;p2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33" name="Google Shape;133;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4" name="Google Shape;134;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5" name="Google Shape;135;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6" name="Google Shape;136;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37" name="Google Shape;137;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8" name="Google Shape;138;p2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41" name="Google Shape;141;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2" name="Google Shape;142;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3" name="Google Shape;143;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4" name="Google Shape;144;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45" name="Google Shape;145;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46" name="Google Shape;146;p24"/>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a:t>
            </a:r>
            <a:r>
              <a:rPr b="1" lang="en" sz="800">
                <a:solidFill>
                  <a:schemeClr val="lt1"/>
                </a:solidFill>
                <a:latin typeface="Nunito"/>
                <a:ea typeface="Nunito"/>
                <a:cs typeface="Nunito"/>
                <a:sym typeface="Nunito"/>
              </a:rPr>
              <a:t>20 </a:t>
            </a:r>
            <a:r>
              <a:rPr b="1" i="0" lang="en" sz="800" u="none" cap="none" strike="noStrike">
                <a:solidFill>
                  <a:schemeClr val="lt1"/>
                </a:solidFill>
                <a:latin typeface="Nunito"/>
                <a:ea typeface="Nunito"/>
                <a:cs typeface="Nunito"/>
                <a:sym typeface="Nunito"/>
              </a:rPr>
              <a:t>KOK</a:t>
            </a:r>
            <a:r>
              <a:rPr b="1" i="0" lang="en" sz="800" u="none" cap="none" strike="noStrike">
                <a:solidFill>
                  <a:schemeClr val="lt1"/>
                </a:solidFill>
                <a:latin typeface="Nunito"/>
                <a:ea typeface="Nunito"/>
                <a:cs typeface="Nunito"/>
                <a:sym typeface="Nunito"/>
              </a:rPr>
              <a:t>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49" name="Google Shape;149;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0" name="Google Shape;150;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1" name="Google Shape;151;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2" name="Google Shape;152;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53" name="Google Shape;153;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54" name="Google Shape;154;p2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57" name="Google Shape;157;p26"/>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58" name="Google Shape;158;p26"/>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59" name="Google Shape;159;p2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60" name="Google Shape;160;p26"/>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61" name="Google Shape;161;p26"/>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62" name="Google Shape;162;p26"/>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63" name="Google Shape;163;p26"/>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4" name="Google Shape;164;p26"/>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65" name="Google Shape;165;p26"/>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66" name="Google Shape;166;p26"/>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67" name="Google Shape;167;p26"/>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68" name="Shape 168"/>
        <p:cNvGrpSpPr/>
        <p:nvPr/>
      </p:nvGrpSpPr>
      <p:grpSpPr>
        <a:xfrm>
          <a:off x="0" y="0"/>
          <a:ext cx="0" cy="0"/>
          <a:chOff x="0" y="0"/>
          <a:chExt cx="0" cy="0"/>
        </a:xfrm>
      </p:grpSpPr>
      <p:pic>
        <p:nvPicPr>
          <p:cNvPr descr="Image" id="169" name="Google Shape;169;p27"/>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70" name="Google Shape;170;p2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71" name="Google Shape;171;p2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2" name="Google Shape;172;p27"/>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73" name="Google Shape;173;p27"/>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74" name="Google Shape;174;p27"/>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75" name="Google Shape;175;p27"/>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76" name="Google Shape;176;p27"/>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7" name="Google Shape;177;p27"/>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78" name="Google Shape;178;p27"/>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79" name="Shape 179"/>
        <p:cNvGrpSpPr/>
        <p:nvPr/>
      </p:nvGrpSpPr>
      <p:grpSpPr>
        <a:xfrm>
          <a:off x="0" y="0"/>
          <a:ext cx="0" cy="0"/>
          <a:chOff x="0" y="0"/>
          <a:chExt cx="0" cy="0"/>
        </a:xfrm>
      </p:grpSpPr>
      <p:pic>
        <p:nvPicPr>
          <p:cNvPr descr="Image" id="180" name="Google Shape;180;p28"/>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81" name="Google Shape;181;p2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82" name="Google Shape;182;p28"/>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3" name="Google Shape;183;p28"/>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84" name="Google Shape;184;p28"/>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87" name="Google Shape;187;p29"/>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88" name="Google Shape;188;p29"/>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89" name="Google Shape;189;p29"/>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90" name="Google Shape;190;p29"/>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1" name="Google Shape;191;p2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192" name="Google Shape;192;p29"/>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3" name="Shape 193"/>
        <p:cNvGrpSpPr/>
        <p:nvPr/>
      </p:nvGrpSpPr>
      <p:grpSpPr>
        <a:xfrm>
          <a:off x="0" y="0"/>
          <a:ext cx="0" cy="0"/>
          <a:chOff x="0" y="0"/>
          <a:chExt cx="0" cy="0"/>
        </a:xfrm>
      </p:grpSpPr>
      <p:pic>
        <p:nvPicPr>
          <p:cNvPr descr="Image" id="194" name="Google Shape;194;p30"/>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95" name="Google Shape;195;p30"/>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96" name="Google Shape;196;p30"/>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97" name="Google Shape;197;p30"/>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198" name="Google Shape;198;p30"/>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199" name="Google Shape;199;p30"/>
          <p:cNvSpPr txBox="1"/>
          <p:nvPr/>
        </p:nvSpPr>
        <p:spPr>
          <a:xfrm>
            <a:off x="0" y="4875600"/>
            <a:ext cx="3630600" cy="19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800">
                <a:solidFill>
                  <a:schemeClr val="dk1"/>
                </a:solidFill>
                <a:latin typeface="Nunito"/>
                <a:ea typeface="Nunito"/>
                <a:cs typeface="Nunito"/>
                <a:sym typeface="Nunito"/>
              </a:rPr>
              <a:t>© 20</a:t>
            </a:r>
            <a:r>
              <a:rPr lang="en" sz="800">
                <a:solidFill>
                  <a:schemeClr val="dk1"/>
                </a:solidFill>
                <a:latin typeface="Nunito"/>
                <a:ea typeface="Nunito"/>
                <a:cs typeface="Nunito"/>
                <a:sym typeface="Nunito"/>
              </a:rPr>
              <a:t>20 </a:t>
            </a:r>
            <a:r>
              <a:rPr b="0" lang="en" sz="800">
                <a:solidFill>
                  <a:schemeClr val="dk1"/>
                </a:solidFill>
                <a:latin typeface="Nunito"/>
                <a:ea typeface="Nunito"/>
                <a:cs typeface="Nunito"/>
                <a:sym typeface="Nunito"/>
              </a:rPr>
              <a:t>KOKO Networks Limited – Proprietary &amp; Confidential </a:t>
            </a:r>
            <a:endParaRPr sz="1100"/>
          </a:p>
        </p:txBody>
      </p:sp>
      <p:cxnSp>
        <p:nvCxnSpPr>
          <p:cNvPr id="200" name="Google Shape;200;p30"/>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01" name="Google Shape;201;p30"/>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202" name="Shape 202"/>
        <p:cNvGrpSpPr/>
        <p:nvPr/>
      </p:nvGrpSpPr>
      <p:grpSpPr>
        <a:xfrm>
          <a:off x="0" y="0"/>
          <a:ext cx="0" cy="0"/>
          <a:chOff x="0" y="0"/>
          <a:chExt cx="0" cy="0"/>
        </a:xfrm>
      </p:grpSpPr>
      <p:pic>
        <p:nvPicPr>
          <p:cNvPr id="203" name="Google Shape;203;p31"/>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204" name="Google Shape;204;p31"/>
          <p:cNvSpPr txBox="1"/>
          <p:nvPr>
            <p:ph type="title"/>
          </p:nvPr>
        </p:nvSpPr>
        <p:spPr>
          <a:xfrm>
            <a:off x="369461" y="357188"/>
            <a:ext cx="8405400" cy="486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700"/>
              <a:buFont typeface="Arial"/>
              <a:buNone/>
              <a:defRPr b="1" i="0" sz="1700" cap="none">
                <a:solidFill>
                  <a:schemeClr val="dk1"/>
                </a:solidFill>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05" name="Google Shape;205;p31"/>
          <p:cNvCxnSpPr/>
          <p:nvPr/>
        </p:nvCxnSpPr>
        <p:spPr>
          <a:xfrm>
            <a:off x="369461" y="4727325"/>
            <a:ext cx="8405400" cy="0"/>
          </a:xfrm>
          <a:prstGeom prst="straightConnector1">
            <a:avLst/>
          </a:prstGeom>
          <a:noFill/>
          <a:ln cap="flat" cmpd="sng" w="9525">
            <a:solidFill>
              <a:schemeClr val="dk1"/>
            </a:solidFill>
            <a:prstDash val="solid"/>
            <a:miter lim="800000"/>
            <a:headEnd len="sm" w="sm" type="none"/>
            <a:tailEnd len="sm" w="sm" type="none"/>
          </a:ln>
        </p:spPr>
      </p:cxnSp>
      <p:sp>
        <p:nvSpPr>
          <p:cNvPr id="206" name="Google Shape;206;p31"/>
          <p:cNvSpPr txBox="1"/>
          <p:nvPr>
            <p:ph idx="1" type="body"/>
          </p:nvPr>
        </p:nvSpPr>
        <p:spPr>
          <a:xfrm>
            <a:off x="369460" y="951309"/>
            <a:ext cx="8405400" cy="3383100"/>
          </a:xfrm>
          <a:prstGeom prst="rect">
            <a:avLst/>
          </a:prstGeom>
          <a:noFill/>
          <a:ln>
            <a:noFill/>
          </a:ln>
        </p:spPr>
        <p:txBody>
          <a:bodyPr anchorCtr="0" anchor="t" bIns="0" lIns="0" spcFirstLastPara="1" rIns="0" wrap="square" tIns="0">
            <a:noAutofit/>
          </a:bodyPr>
          <a:lstStyle>
            <a:lvl1pPr indent="-311150" lvl="0" marL="457200" rtl="0" algn="l">
              <a:lnSpc>
                <a:spcPct val="100000"/>
              </a:lnSpc>
              <a:spcBef>
                <a:spcPts val="900"/>
              </a:spcBef>
              <a:spcAft>
                <a:spcPts val="0"/>
              </a:spcAft>
              <a:buClr>
                <a:schemeClr val="dk1"/>
              </a:buClr>
              <a:buSzPts val="1300"/>
              <a:buChar char="•"/>
              <a:defRPr sz="1300"/>
            </a:lvl1pPr>
            <a:lvl2pPr indent="-298450" lvl="1" marL="914400" rtl="0" algn="l">
              <a:lnSpc>
                <a:spcPct val="100000"/>
              </a:lnSpc>
              <a:spcBef>
                <a:spcPts val="500"/>
              </a:spcBef>
              <a:spcAft>
                <a:spcPts val="0"/>
              </a:spcAft>
              <a:buClr>
                <a:schemeClr val="dk1"/>
              </a:buClr>
              <a:buSzPts val="1100"/>
              <a:buChar char="•"/>
              <a:defRPr i="0" sz="1100">
                <a:solidFill>
                  <a:schemeClr val="dk1"/>
                </a:solidFill>
              </a:defRPr>
            </a:lvl2pPr>
            <a:lvl3pPr indent="-298450" lvl="2" marL="1371600" rtl="0" algn="l">
              <a:lnSpc>
                <a:spcPct val="100000"/>
              </a:lnSpc>
              <a:spcBef>
                <a:spcPts val="500"/>
              </a:spcBef>
              <a:spcAft>
                <a:spcPts val="0"/>
              </a:spcAft>
              <a:buClr>
                <a:schemeClr val="dk1"/>
              </a:buClr>
              <a:buSzPts val="1100"/>
              <a:buChar char="•"/>
              <a:defRPr i="0" sz="1100">
                <a:solidFill>
                  <a:schemeClr val="dk1"/>
                </a:solidFill>
              </a:defRPr>
            </a:lvl3pPr>
            <a:lvl4pPr indent="-298450" lvl="3" marL="1828800" rtl="0" algn="l">
              <a:lnSpc>
                <a:spcPct val="100000"/>
              </a:lnSpc>
              <a:spcBef>
                <a:spcPts val="500"/>
              </a:spcBef>
              <a:spcAft>
                <a:spcPts val="0"/>
              </a:spcAft>
              <a:buClr>
                <a:schemeClr val="dk1"/>
              </a:buClr>
              <a:buSzPts val="1100"/>
              <a:buChar char="•"/>
              <a:defRPr sz="1100"/>
            </a:lvl4pPr>
            <a:lvl5pPr indent="-298450" lvl="4" marL="2286000" rtl="0" algn="l">
              <a:lnSpc>
                <a:spcPct val="100000"/>
              </a:lnSpc>
              <a:spcBef>
                <a:spcPts val="500"/>
              </a:spcBef>
              <a:spcAft>
                <a:spcPts val="0"/>
              </a:spcAft>
              <a:buClr>
                <a:schemeClr val="dk1"/>
              </a:buClr>
              <a:buSzPts val="1100"/>
              <a:buChar char="•"/>
              <a:defRPr sz="1100"/>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07" name="Google Shape;207;p31"/>
          <p:cNvSpPr txBox="1"/>
          <p:nvPr>
            <p:ph idx="12" type="sldNum"/>
          </p:nvPr>
        </p:nvSpPr>
        <p:spPr>
          <a:xfrm>
            <a:off x="7539218" y="4825300"/>
            <a:ext cx="1235400" cy="2169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800" u="none" cap="none" strike="noStrike">
                <a:solidFill>
                  <a:schemeClr val="dk1"/>
                </a:solidFill>
                <a:latin typeface="Arial"/>
                <a:ea typeface="Arial"/>
                <a:cs typeface="Arial"/>
                <a:sym typeface="Arial"/>
              </a:defRPr>
            </a:lvl1pPr>
            <a:lvl2pPr indent="0" lvl="1" marL="0" rtl="0" algn="r">
              <a:spcBef>
                <a:spcPts val="0"/>
              </a:spcBef>
              <a:buNone/>
              <a:defRPr b="0" i="0" sz="800" u="none" cap="none" strike="noStrike">
                <a:solidFill>
                  <a:schemeClr val="dk1"/>
                </a:solidFill>
                <a:latin typeface="Arial"/>
                <a:ea typeface="Arial"/>
                <a:cs typeface="Arial"/>
                <a:sym typeface="Arial"/>
              </a:defRPr>
            </a:lvl2pPr>
            <a:lvl3pPr indent="0" lvl="2" marL="0" rtl="0" algn="r">
              <a:spcBef>
                <a:spcPts val="0"/>
              </a:spcBef>
              <a:buNone/>
              <a:defRPr b="0" i="0" sz="800" u="none" cap="none" strike="noStrike">
                <a:solidFill>
                  <a:schemeClr val="dk1"/>
                </a:solidFill>
                <a:latin typeface="Arial"/>
                <a:ea typeface="Arial"/>
                <a:cs typeface="Arial"/>
                <a:sym typeface="Arial"/>
              </a:defRPr>
            </a:lvl3pPr>
            <a:lvl4pPr indent="0" lvl="3" marL="0" rtl="0" algn="r">
              <a:spcBef>
                <a:spcPts val="0"/>
              </a:spcBef>
              <a:buNone/>
              <a:defRPr b="0" i="0" sz="800" u="none" cap="none" strike="noStrike">
                <a:solidFill>
                  <a:schemeClr val="dk1"/>
                </a:solidFill>
                <a:latin typeface="Arial"/>
                <a:ea typeface="Arial"/>
                <a:cs typeface="Arial"/>
                <a:sym typeface="Arial"/>
              </a:defRPr>
            </a:lvl4pPr>
            <a:lvl5pPr indent="0" lvl="4" marL="0" rtl="0" algn="r">
              <a:spcBef>
                <a:spcPts val="0"/>
              </a:spcBef>
              <a:buNone/>
              <a:defRPr b="0" i="0" sz="800" u="none" cap="none" strike="noStrike">
                <a:solidFill>
                  <a:schemeClr val="dk1"/>
                </a:solidFill>
                <a:latin typeface="Arial"/>
                <a:ea typeface="Arial"/>
                <a:cs typeface="Arial"/>
                <a:sym typeface="Arial"/>
              </a:defRPr>
            </a:lvl5pPr>
            <a:lvl6pPr indent="0" lvl="5" marL="0" rtl="0" algn="r">
              <a:spcBef>
                <a:spcPts val="0"/>
              </a:spcBef>
              <a:buNone/>
              <a:defRPr b="0" i="0" sz="800" u="none" cap="none" strike="noStrike">
                <a:solidFill>
                  <a:schemeClr val="dk1"/>
                </a:solidFill>
                <a:latin typeface="Arial"/>
                <a:ea typeface="Arial"/>
                <a:cs typeface="Arial"/>
                <a:sym typeface="Arial"/>
              </a:defRPr>
            </a:lvl6pPr>
            <a:lvl7pPr indent="0" lvl="6" marL="0" rtl="0" algn="r">
              <a:spcBef>
                <a:spcPts val="0"/>
              </a:spcBef>
              <a:buNone/>
              <a:defRPr b="0" i="0" sz="800" u="none" cap="none" strike="noStrike">
                <a:solidFill>
                  <a:schemeClr val="dk1"/>
                </a:solidFill>
                <a:latin typeface="Arial"/>
                <a:ea typeface="Arial"/>
                <a:cs typeface="Arial"/>
                <a:sym typeface="Arial"/>
              </a:defRPr>
            </a:lvl7pPr>
            <a:lvl8pPr indent="0" lvl="7" marL="0" rtl="0" algn="r">
              <a:spcBef>
                <a:spcPts val="0"/>
              </a:spcBef>
              <a:buNone/>
              <a:defRPr b="0" i="0" sz="800" u="none" cap="none" strike="noStrike">
                <a:solidFill>
                  <a:schemeClr val="dk1"/>
                </a:solidFill>
                <a:latin typeface="Arial"/>
                <a:ea typeface="Arial"/>
                <a:cs typeface="Arial"/>
                <a:sym typeface="Arial"/>
              </a:defRPr>
            </a:lvl8pPr>
            <a:lvl9pPr indent="0" lvl="8" marL="0" rtl="0" algn="r">
              <a:spcBef>
                <a:spcPts val="0"/>
              </a:spcBef>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8" name="Google Shape;208;p31"/>
          <p:cNvCxnSpPr/>
          <p:nvPr/>
        </p:nvCxnSpPr>
        <p:spPr>
          <a:xfrm>
            <a:off x="369461" y="250921"/>
            <a:ext cx="8405400" cy="0"/>
          </a:xfrm>
          <a:prstGeom prst="straightConnector1">
            <a:avLst/>
          </a:prstGeom>
          <a:noFill/>
          <a:ln cap="flat" cmpd="sng" w="9525">
            <a:solidFill>
              <a:schemeClr val="dk1"/>
            </a:solidFill>
            <a:prstDash val="solid"/>
            <a:miter lim="800000"/>
            <a:headEnd len="sm" w="sm" type="none"/>
            <a:tailEnd len="sm" w="sm" type="none"/>
          </a:ln>
        </p:spPr>
      </p:cxnSp>
      <p:cxnSp>
        <p:nvCxnSpPr>
          <p:cNvPr id="209" name="Google Shape;209;p31"/>
          <p:cNvCxnSpPr/>
          <p:nvPr/>
        </p:nvCxnSpPr>
        <p:spPr>
          <a:xfrm>
            <a:off x="369461" y="870226"/>
            <a:ext cx="84054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225">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214" name="Shape 214"/>
        <p:cNvGrpSpPr/>
        <p:nvPr/>
      </p:nvGrpSpPr>
      <p:grpSpPr>
        <a:xfrm>
          <a:off x="0" y="0"/>
          <a:ext cx="0" cy="0"/>
          <a:chOff x="0" y="0"/>
          <a:chExt cx="0" cy="0"/>
        </a:xfrm>
      </p:grpSpPr>
      <p:pic>
        <p:nvPicPr>
          <p:cNvPr id="215" name="Google Shape;215;p33"/>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216" name="Google Shape;216;p33"/>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sz="2700">
                <a:latin typeface="Nunito"/>
                <a:ea typeface="Nunito"/>
                <a:cs typeface="Nunito"/>
                <a:sym typeface="Nunito"/>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id="217" name="Google Shape;217;p33"/>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218" name="Google Shape;218;p33"/>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grpSp>
        <p:nvGrpSpPr>
          <p:cNvPr id="219" name="Google Shape;219;p33"/>
          <p:cNvGrpSpPr/>
          <p:nvPr/>
        </p:nvGrpSpPr>
        <p:grpSpPr>
          <a:xfrm>
            <a:off x="0" y="-334"/>
            <a:ext cx="6070775" cy="5150357"/>
            <a:chOff x="0" y="-446"/>
            <a:chExt cx="8094367" cy="6867143"/>
          </a:xfrm>
        </p:grpSpPr>
        <p:pic>
          <p:nvPicPr>
            <p:cNvPr descr="Image" id="220" name="Google Shape;220;p33"/>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221" name="Google Shape;221;p33"/>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222" name="Google Shape;222;p33"/>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223" name="Google Shape;223;p33"/>
          <p:cNvSpPr txBox="1"/>
          <p:nvPr>
            <p:ph idx="11" type="ftr"/>
          </p:nvPr>
        </p:nvSpPr>
        <p:spPr>
          <a:xfrm>
            <a:off x="6304976" y="4316825"/>
            <a:ext cx="2415600" cy="330900"/>
          </a:xfrm>
          <a:prstGeom prst="rect">
            <a:avLst/>
          </a:prstGeom>
          <a:noFill/>
          <a:ln>
            <a:noFill/>
          </a:ln>
        </p:spPr>
        <p:txBody>
          <a:bodyPr anchorCtr="0" anchor="t" bIns="34275" lIns="68575" spcFirstLastPara="1" rIns="68575" wrap="square" tIns="34275">
            <a:noAutofit/>
          </a:bodyPr>
          <a:lstStyle>
            <a:lvl1pPr lvl="0" marR="0" rtl="0" algn="ctr">
              <a:spcBef>
                <a:spcPts val="0"/>
              </a:spcBef>
              <a:spcAft>
                <a:spcPts val="0"/>
              </a:spcAft>
              <a:buSzPts val="1100"/>
              <a:buNone/>
              <a:defRPr b="0" i="0" sz="1500" u="none" cap="none" strike="noStrike">
                <a:solidFill>
                  <a:schemeClr val="dk1"/>
                </a:solidFill>
                <a:latin typeface="Nunito"/>
                <a:ea typeface="Nunito"/>
                <a:cs typeface="Nunito"/>
                <a:sym typeface="Nunito"/>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24" name="Google Shape;224;p33"/>
          <p:cNvSpPr txBox="1"/>
          <p:nvPr/>
        </p:nvSpPr>
        <p:spPr>
          <a:xfrm>
            <a:off x="6304976" y="4944059"/>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25" name="Shape 225"/>
        <p:cNvGrpSpPr/>
        <p:nvPr/>
      </p:nvGrpSpPr>
      <p:grpSpPr>
        <a:xfrm>
          <a:off x="0" y="0"/>
          <a:ext cx="0" cy="0"/>
          <a:chOff x="0" y="0"/>
          <a:chExt cx="0" cy="0"/>
        </a:xfrm>
      </p:grpSpPr>
      <p:pic>
        <p:nvPicPr>
          <p:cNvPr id="226" name="Google Shape;226;p34"/>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27" name="Google Shape;227;p3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28" name="Google Shape;228;p34"/>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229" name="Google Shape;229;p34"/>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30" name="Google Shape;230;p34"/>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31" name="Google Shape;231;p34"/>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
        <p:nvSpPr>
          <p:cNvPr id="232" name="Google Shape;232;p34"/>
          <p:cNvSpPr txBox="1"/>
          <p:nvPr/>
        </p:nvSpPr>
        <p:spPr>
          <a:xfrm>
            <a:off x="5464969" y="1591258"/>
            <a:ext cx="31074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2700" u="none" cap="none" strike="noStrike">
                <a:solidFill>
                  <a:schemeClr val="dk1"/>
                </a:solidFill>
                <a:latin typeface="Nunito SemiBold"/>
                <a:ea typeface="Nunito SemiBold"/>
                <a:cs typeface="Nunito SemiBold"/>
                <a:sym typeface="Nunito SemiBold"/>
              </a:rPr>
              <a:t>Agenda</a:t>
            </a:r>
            <a:endParaRPr sz="11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33" name="Shape 233"/>
        <p:cNvGrpSpPr/>
        <p:nvPr/>
      </p:nvGrpSpPr>
      <p:grpSpPr>
        <a:xfrm>
          <a:off x="0" y="0"/>
          <a:ext cx="0" cy="0"/>
          <a:chOff x="0" y="0"/>
          <a:chExt cx="0" cy="0"/>
        </a:xfrm>
      </p:grpSpPr>
      <p:pic>
        <p:nvPicPr>
          <p:cNvPr descr="Image" id="234" name="Google Shape;234;p35"/>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235" name="Google Shape;235;p35"/>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236" name="Google Shape;236;p35"/>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237" name="Google Shape;237;p35"/>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238" name="Google Shape;238;p35"/>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39" name="Google Shape;239;p35"/>
          <p:cNvSpPr txBox="1"/>
          <p:nvPr/>
        </p:nvSpPr>
        <p:spPr>
          <a:xfrm>
            <a:off x="0"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
        <p:nvSpPr>
          <p:cNvPr id="240" name="Google Shape;240;p35"/>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241" name="Google Shape;241;p35"/>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42" name="Google Shape;242;p35"/>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43" name="Shape 243"/>
        <p:cNvGrpSpPr/>
        <p:nvPr/>
      </p:nvGrpSpPr>
      <p:grpSpPr>
        <a:xfrm>
          <a:off x="0" y="0"/>
          <a:ext cx="0" cy="0"/>
          <a:chOff x="0" y="0"/>
          <a:chExt cx="0" cy="0"/>
        </a:xfrm>
      </p:grpSpPr>
      <p:pic>
        <p:nvPicPr>
          <p:cNvPr descr="Image" id="244" name="Google Shape;244;p36"/>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245" name="Google Shape;245;p36"/>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246" name="Google Shape;246;p3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247" name="Google Shape;247;p36"/>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248" name="Google Shape;248;p36"/>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249" name="Google Shape;249;p36"/>
          <p:cNvSpPr txBox="1"/>
          <p:nvPr/>
        </p:nvSpPr>
        <p:spPr>
          <a:xfrm>
            <a:off x="-1"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cxnSp>
        <p:nvCxnSpPr>
          <p:cNvPr id="250" name="Google Shape;250;p3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51" name="Google Shape;251;p36"/>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252" name="Shape 252"/>
        <p:cNvGrpSpPr/>
        <p:nvPr/>
      </p:nvGrpSpPr>
      <p:grpSpPr>
        <a:xfrm>
          <a:off x="0" y="0"/>
          <a:ext cx="0" cy="0"/>
          <a:chOff x="0" y="0"/>
          <a:chExt cx="0" cy="0"/>
        </a:xfrm>
      </p:grpSpPr>
      <p:pic>
        <p:nvPicPr>
          <p:cNvPr id="253" name="Google Shape;253;p37"/>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254" name="Google Shape;254;p3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55" name="Google Shape;255;p3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56" name="Google Shape;256;p3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57" name="Google Shape;257;p3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58" name="Google Shape;258;p3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59" name="Google Shape;259;p37"/>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260" name="Shape 260"/>
        <p:cNvGrpSpPr/>
        <p:nvPr/>
      </p:nvGrpSpPr>
      <p:grpSpPr>
        <a:xfrm>
          <a:off x="0" y="0"/>
          <a:ext cx="0" cy="0"/>
          <a:chOff x="0" y="0"/>
          <a:chExt cx="0" cy="0"/>
        </a:xfrm>
      </p:grpSpPr>
      <p:pic>
        <p:nvPicPr>
          <p:cNvPr id="261" name="Google Shape;261;p38"/>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262" name="Google Shape;262;p3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63" name="Google Shape;263;p3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64" name="Google Shape;264;p3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65" name="Google Shape;265;p3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66" name="Google Shape;266;p3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67" name="Google Shape;267;p38"/>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268" name="Shape 268"/>
        <p:cNvGrpSpPr/>
        <p:nvPr/>
      </p:nvGrpSpPr>
      <p:grpSpPr>
        <a:xfrm>
          <a:off x="0" y="0"/>
          <a:ext cx="0" cy="0"/>
          <a:chOff x="0" y="0"/>
          <a:chExt cx="0" cy="0"/>
        </a:xfrm>
      </p:grpSpPr>
      <p:pic>
        <p:nvPicPr>
          <p:cNvPr id="269" name="Google Shape;269;p39"/>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270" name="Google Shape;270;p3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71" name="Google Shape;271;p3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72" name="Google Shape;272;p3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73" name="Google Shape;273;p3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74" name="Google Shape;274;p3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75" name="Google Shape;275;p3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276" name="Shape 276"/>
        <p:cNvGrpSpPr/>
        <p:nvPr/>
      </p:nvGrpSpPr>
      <p:grpSpPr>
        <a:xfrm>
          <a:off x="0" y="0"/>
          <a:ext cx="0" cy="0"/>
          <a:chOff x="0" y="0"/>
          <a:chExt cx="0" cy="0"/>
        </a:xfrm>
      </p:grpSpPr>
      <p:pic>
        <p:nvPicPr>
          <p:cNvPr id="277" name="Google Shape;277;p40"/>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278" name="Google Shape;278;p4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79" name="Google Shape;279;p4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80" name="Google Shape;280;p4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81" name="Google Shape;281;p4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82" name="Google Shape;282;p4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83" name="Google Shape;283;p40"/>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284" name="Shape 284"/>
        <p:cNvGrpSpPr/>
        <p:nvPr/>
      </p:nvGrpSpPr>
      <p:grpSpPr>
        <a:xfrm>
          <a:off x="0" y="0"/>
          <a:ext cx="0" cy="0"/>
          <a:chOff x="0" y="0"/>
          <a:chExt cx="0" cy="0"/>
        </a:xfrm>
      </p:grpSpPr>
      <p:pic>
        <p:nvPicPr>
          <p:cNvPr id="285" name="Google Shape;285;p41"/>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286" name="Google Shape;286;p4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87" name="Google Shape;287;p4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88" name="Google Shape;288;p4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89" name="Google Shape;289;p4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90" name="Google Shape;290;p4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91" name="Google Shape;291;p41"/>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92" name="Shape 292"/>
        <p:cNvGrpSpPr/>
        <p:nvPr/>
      </p:nvGrpSpPr>
      <p:grpSpPr>
        <a:xfrm>
          <a:off x="0" y="0"/>
          <a:ext cx="0" cy="0"/>
          <a:chOff x="0" y="0"/>
          <a:chExt cx="0" cy="0"/>
        </a:xfrm>
      </p:grpSpPr>
      <p:pic>
        <p:nvPicPr>
          <p:cNvPr id="293" name="Google Shape;293;p4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294" name="Google Shape;294;p4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295" name="Google Shape;295;p4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296" name="Google Shape;296;p4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97" name="Google Shape;297;p4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98" name="Google Shape;298;p4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99" name="Google Shape;299;p42"/>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300" name="Shape 300"/>
        <p:cNvGrpSpPr/>
        <p:nvPr/>
      </p:nvGrpSpPr>
      <p:grpSpPr>
        <a:xfrm>
          <a:off x="0" y="0"/>
          <a:ext cx="0" cy="0"/>
          <a:chOff x="0" y="0"/>
          <a:chExt cx="0" cy="0"/>
        </a:xfrm>
      </p:grpSpPr>
      <p:pic>
        <p:nvPicPr>
          <p:cNvPr id="301" name="Google Shape;301;p43"/>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302" name="Google Shape;302;p4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303" name="Google Shape;303;p4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304" name="Google Shape;304;p4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305" name="Google Shape;305;p4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306" name="Google Shape;306;p4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07" name="Google Shape;307;p43"/>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308" name="Shape 308"/>
        <p:cNvGrpSpPr/>
        <p:nvPr/>
      </p:nvGrpSpPr>
      <p:grpSpPr>
        <a:xfrm>
          <a:off x="0" y="0"/>
          <a:ext cx="0" cy="0"/>
          <a:chOff x="0" y="0"/>
          <a:chExt cx="0" cy="0"/>
        </a:xfrm>
      </p:grpSpPr>
      <p:pic>
        <p:nvPicPr>
          <p:cNvPr id="309" name="Google Shape;309;p44"/>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310" name="Google Shape;310;p4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311" name="Google Shape;311;p4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312" name="Google Shape;312;p4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313" name="Google Shape;313;p4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314" name="Google Shape;314;p4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15" name="Google Shape;315;p44"/>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316" name="Shape 316"/>
        <p:cNvGrpSpPr/>
        <p:nvPr/>
      </p:nvGrpSpPr>
      <p:grpSpPr>
        <a:xfrm>
          <a:off x="0" y="0"/>
          <a:ext cx="0" cy="0"/>
          <a:chOff x="0" y="0"/>
          <a:chExt cx="0" cy="0"/>
        </a:xfrm>
      </p:grpSpPr>
      <p:pic>
        <p:nvPicPr>
          <p:cNvPr id="317" name="Google Shape;317;p45"/>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318" name="Google Shape;318;p4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319" name="Google Shape;319;p4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320" name="Google Shape;320;p4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321" name="Google Shape;321;p4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322" name="Google Shape;322;p4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23" name="Google Shape;323;p45"/>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324" name="Shape 324"/>
        <p:cNvGrpSpPr/>
        <p:nvPr/>
      </p:nvGrpSpPr>
      <p:grpSpPr>
        <a:xfrm>
          <a:off x="0" y="0"/>
          <a:ext cx="0" cy="0"/>
          <a:chOff x="0" y="0"/>
          <a:chExt cx="0" cy="0"/>
        </a:xfrm>
      </p:grpSpPr>
      <p:pic>
        <p:nvPicPr>
          <p:cNvPr descr="Image" id="325" name="Google Shape;325;p46"/>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326" name="Google Shape;326;p46"/>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327" name="Google Shape;327;p46"/>
          <p:cNvSpPr txBox="1"/>
          <p:nvPr>
            <p:ph idx="1" type="subTitle"/>
          </p:nvPr>
        </p:nvSpPr>
        <p:spPr>
          <a:xfrm>
            <a:off x="5142323" y="1935629"/>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28" name="Google Shape;328;p46"/>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329" name="Google Shape;329;p46"/>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330" name="Shape 330"/>
        <p:cNvGrpSpPr/>
        <p:nvPr/>
      </p:nvGrpSpPr>
      <p:grpSpPr>
        <a:xfrm>
          <a:off x="0" y="0"/>
          <a:ext cx="0" cy="0"/>
          <a:chOff x="0" y="0"/>
          <a:chExt cx="0" cy="0"/>
        </a:xfrm>
      </p:grpSpPr>
      <p:pic>
        <p:nvPicPr>
          <p:cNvPr descr="Image" id="331" name="Google Shape;331;p47"/>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332" name="Google Shape;332;p4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333" name="Google Shape;333;p4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334" name="Google Shape;334;p47"/>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335" name="Google Shape;335;p47"/>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336" name="Google Shape;336;p47"/>
          <p:cNvSpPr txBox="1"/>
          <p:nvPr/>
        </p:nvSpPr>
        <p:spPr>
          <a:xfrm>
            <a:off x="7281870" y="2079230"/>
            <a:ext cx="14955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337" name="Google Shape;337;p47"/>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
        <p:nvSpPr>
          <p:cNvPr id="338" name="Google Shape;338;p47"/>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39" name="Google Shape;339;p47"/>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340" name="Google Shape;340;p47"/>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341" name="Shape 341"/>
        <p:cNvGrpSpPr/>
        <p:nvPr/>
      </p:nvGrpSpPr>
      <p:grpSpPr>
        <a:xfrm>
          <a:off x="0" y="0"/>
          <a:ext cx="0" cy="0"/>
          <a:chOff x="0" y="0"/>
          <a:chExt cx="0" cy="0"/>
        </a:xfrm>
      </p:grpSpPr>
      <p:pic>
        <p:nvPicPr>
          <p:cNvPr id="342" name="Google Shape;342;p48"/>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343" name="Google Shape;343;p48"/>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344" name="Google Shape;344;p48"/>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345" name="Google Shape;345;p48"/>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346" name="Google Shape;346;p48"/>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347" name="Google Shape;347;p48"/>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348" name="Google Shape;348;p48"/>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349" name="Google Shape;349;p48"/>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50" name="Google Shape;350;p48"/>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
        <p:nvSpPr>
          <p:cNvPr id="351" name="Google Shape;351;p48"/>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352" name="Google Shape;352;p48"/>
          <p:cNvSpPr txBox="1"/>
          <p:nvPr/>
        </p:nvSpPr>
        <p:spPr>
          <a:xfrm>
            <a:off x="7281870" y="2079230"/>
            <a:ext cx="14955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353" name="Google Shape;353;p48"/>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54" name="Shape 354"/>
        <p:cNvGrpSpPr/>
        <p:nvPr/>
      </p:nvGrpSpPr>
      <p:grpSpPr>
        <a:xfrm>
          <a:off x="0" y="0"/>
          <a:ext cx="0" cy="0"/>
          <a:chOff x="0" y="0"/>
          <a:chExt cx="0" cy="0"/>
        </a:xfrm>
      </p:grpSpPr>
      <p:pic>
        <p:nvPicPr>
          <p:cNvPr id="355" name="Google Shape;355;p49"/>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356" name="Google Shape;356;p49"/>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357" name="Google Shape;357;p49"/>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358" name="Google Shape;358;p49"/>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359" name="Google Shape;359;p49"/>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60" name="Google Shape;360;p4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
        <p:nvSpPr>
          <p:cNvPr id="361" name="Google Shape;361;p49"/>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2700" u="none" cap="none" strike="noStrike">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 Type="http://schemas.openxmlformats.org/officeDocument/2006/relationships/image" Target="../media/image22.pn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5" Type="http://schemas.openxmlformats.org/officeDocument/2006/relationships/slideLayout" Target="../slideLayouts/slideLayout33.xml"/><Relationship Id="rId19" Type="http://schemas.openxmlformats.org/officeDocument/2006/relationships/theme" Target="../theme/theme4.xml"/><Relationship Id="rId6" Type="http://schemas.openxmlformats.org/officeDocument/2006/relationships/slideLayout" Target="../slideLayouts/slideLayout34.xml"/><Relationship Id="rId18" Type="http://schemas.openxmlformats.org/officeDocument/2006/relationships/slideLayout" Target="../slideLayouts/slideLayout46.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52" name="Google Shape;5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53" name="Google Shape;5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rtl="0" algn="r">
              <a:buNone/>
              <a:defRPr sz="1000">
                <a:solidFill>
                  <a:schemeClr val="dk1"/>
                </a:solidFill>
                <a:latin typeface="Nunito SemiBold"/>
                <a:ea typeface="Nunito SemiBold"/>
                <a:cs typeface="Nunito SemiBold"/>
                <a:sym typeface="Nunito SemiBold"/>
              </a:defRPr>
            </a:lvl1pPr>
            <a:lvl2pPr lvl="1" rtl="0" algn="r">
              <a:buNone/>
              <a:defRPr sz="1000">
                <a:solidFill>
                  <a:schemeClr val="dk1"/>
                </a:solidFill>
                <a:latin typeface="Nunito SemiBold"/>
                <a:ea typeface="Nunito SemiBold"/>
                <a:cs typeface="Nunito SemiBold"/>
                <a:sym typeface="Nunito SemiBold"/>
              </a:defRPr>
            </a:lvl2pPr>
            <a:lvl3pPr lvl="2" rtl="0" algn="r">
              <a:buNone/>
              <a:defRPr sz="1000">
                <a:solidFill>
                  <a:schemeClr val="dk1"/>
                </a:solidFill>
                <a:latin typeface="Nunito SemiBold"/>
                <a:ea typeface="Nunito SemiBold"/>
                <a:cs typeface="Nunito SemiBold"/>
                <a:sym typeface="Nunito SemiBold"/>
              </a:defRPr>
            </a:lvl3pPr>
            <a:lvl4pPr lvl="3" rtl="0" algn="r">
              <a:buNone/>
              <a:defRPr sz="1000">
                <a:solidFill>
                  <a:schemeClr val="dk1"/>
                </a:solidFill>
                <a:latin typeface="Nunito SemiBold"/>
                <a:ea typeface="Nunito SemiBold"/>
                <a:cs typeface="Nunito SemiBold"/>
                <a:sym typeface="Nunito SemiBold"/>
              </a:defRPr>
            </a:lvl4pPr>
            <a:lvl5pPr lvl="4" rtl="0" algn="r">
              <a:buNone/>
              <a:defRPr sz="1000">
                <a:solidFill>
                  <a:schemeClr val="dk1"/>
                </a:solidFill>
                <a:latin typeface="Nunito SemiBold"/>
                <a:ea typeface="Nunito SemiBold"/>
                <a:cs typeface="Nunito SemiBold"/>
                <a:sym typeface="Nunito SemiBold"/>
              </a:defRPr>
            </a:lvl5pPr>
            <a:lvl6pPr lvl="5" rtl="0" algn="r">
              <a:buNone/>
              <a:defRPr sz="1000">
                <a:solidFill>
                  <a:schemeClr val="dk1"/>
                </a:solidFill>
                <a:latin typeface="Nunito SemiBold"/>
                <a:ea typeface="Nunito SemiBold"/>
                <a:cs typeface="Nunito SemiBold"/>
                <a:sym typeface="Nunito SemiBold"/>
              </a:defRPr>
            </a:lvl6pPr>
            <a:lvl7pPr lvl="6" rtl="0" algn="r">
              <a:buNone/>
              <a:defRPr sz="1000">
                <a:solidFill>
                  <a:schemeClr val="dk1"/>
                </a:solidFill>
                <a:latin typeface="Nunito SemiBold"/>
                <a:ea typeface="Nunito SemiBold"/>
                <a:cs typeface="Nunito SemiBold"/>
                <a:sym typeface="Nunito SemiBold"/>
              </a:defRPr>
            </a:lvl7pPr>
            <a:lvl8pPr lvl="7" rtl="0" algn="r">
              <a:buNone/>
              <a:defRPr sz="1000">
                <a:solidFill>
                  <a:schemeClr val="dk1"/>
                </a:solidFill>
                <a:latin typeface="Nunito SemiBold"/>
                <a:ea typeface="Nunito SemiBold"/>
                <a:cs typeface="Nunito SemiBold"/>
                <a:sym typeface="Nunito SemiBold"/>
              </a:defRPr>
            </a:lvl8pPr>
            <a:lvl9pPr lvl="8" rtl="0"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212" name="Google Shape;212;p3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None/>
              <a:defRPr b="1" i="0" sz="33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9pPr>
          </a:lstStyle>
          <a:p/>
        </p:txBody>
      </p:sp>
      <p:sp>
        <p:nvSpPr>
          <p:cNvPr id="213" name="Google Shape;213;p32"/>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comments" Target="../comments/comment4.xml"/><Relationship Id="rId4" Type="http://schemas.openxmlformats.org/officeDocument/2006/relationships/hyperlink" Target="https://docs.google.com/document/d/1ThaBd2OJE7mITN54eRlvZGR1e30SCGwWfGUAlF9L5mw/ed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comments" Target="../comments/commen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s://docs.google.com/spreadsheets/d/1jIa1jfwEzuPeck1ATSjcI6Wzq6soGrM7dEhJDFVFLRM/edit#gid=154277674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comments" Target="../comments/comment6.xml"/><Relationship Id="rId4" Type="http://schemas.openxmlformats.org/officeDocument/2006/relationships/hyperlink" Target="https://drive.google.com/a/kokonetworks.com/open?id=11MiHZv528HaXW33v6R83-sI1jbXOwhf2uLPEA3vRRzE" TargetMode="External"/><Relationship Id="rId5" Type="http://schemas.openxmlformats.org/officeDocument/2006/relationships/hyperlink" Target="https://drive.google.com/a/kokonetworks.com/open?id=11MiHZv528HaXW33v6R83-sI1jbXOwhf2uLPEA3vRRz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comments" Target="../comments/comment7.xml"/></Relationships>
</file>

<file path=ppt/slides/_rels/slide29.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55.png"/><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comments" Target="../comments/comment8.xml"/><Relationship Id="rId4" Type="http://schemas.openxmlformats.org/officeDocument/2006/relationships/image" Target="../media/image46.png"/><Relationship Id="rId9" Type="http://schemas.openxmlformats.org/officeDocument/2006/relationships/image" Target="../media/image54.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50.png"/><Relationship Id="rId8"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comments" Target="../comments/comment9.xml"/><Relationship Id="rId4" Type="http://schemas.openxmlformats.org/officeDocument/2006/relationships/hyperlink" Target="https://www.atlassian.com/agile/scrum/ceremoni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comments" Target="../comments/commen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comments" Target="../comments/commen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hyperlink" Target="https://docs.google.com/document/d/1j7h_P6-r7PvtMSZ_SMFpl5maJt3fWvlP3ftpKjlfPk8/edit" TargetMode="External"/><Relationship Id="rId4" Type="http://schemas.openxmlformats.org/officeDocument/2006/relationships/hyperlink" Target="https://docs.google.com/document/d/1j7h_P6-r7PvtMSZ_SMFpl5maJt3fWvlP3ftpKjlfPk8/edit" TargetMode="External"/><Relationship Id="rId9" Type="http://schemas.openxmlformats.org/officeDocument/2006/relationships/hyperlink" Target="https://docs.google.com/document/d/1ThaBd2OJE7mITN54eRlvZGR1e30SCGwWfGUAlF9L5mw/edit#" TargetMode="External"/><Relationship Id="rId5" Type="http://schemas.openxmlformats.org/officeDocument/2006/relationships/hyperlink" Target="https://docs.google.com/document/d/1j7h_P6-r7PvtMSZ_SMFpl5maJt3fWvlP3ftpKjlfPk8/edit" TargetMode="External"/><Relationship Id="rId6" Type="http://schemas.openxmlformats.org/officeDocument/2006/relationships/hyperlink" Target="https://docs.google.com/document/d/1j7h_P6-r7PvtMSZ_SMFpl5maJt3fWvlP3ftpKjlfPk8/edit" TargetMode="External"/><Relationship Id="rId7" Type="http://schemas.openxmlformats.org/officeDocument/2006/relationships/hyperlink" Target="https://docs.google.com/document/d/1XfSoaZTXqQYDpKvumfhc2Ntc9VtagvGxQOXhOD91U0w/edit#" TargetMode="External"/><Relationship Id="rId8" Type="http://schemas.openxmlformats.org/officeDocument/2006/relationships/hyperlink" Target="https://drive.google.com/a/kokonetworks.com/open?id=1WzN8ITSg9Yog4R00uQ9jp3JIE8enzVZalH7incTYAiQ"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0"/>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Agent Management</a:t>
            </a:r>
            <a:endParaRPr/>
          </a:p>
        </p:txBody>
      </p:sp>
      <p:sp>
        <p:nvSpPr>
          <p:cNvPr id="367" name="Google Shape;367;p50"/>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a:t>H2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Agent task management</a:t>
            </a:r>
            <a:endParaRPr/>
          </a:p>
        </p:txBody>
      </p:sp>
      <p:sp>
        <p:nvSpPr>
          <p:cNvPr id="493" name="Google Shape;493;p59"/>
          <p:cNvSpPr/>
          <p:nvPr/>
        </p:nvSpPr>
        <p:spPr>
          <a:xfrm>
            <a:off x="369094" y="1450843"/>
            <a:ext cx="1096500" cy="15771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Included </a:t>
            </a:r>
            <a:endParaRPr b="1" i="0" sz="900" u="none" cap="none" strike="noStrike">
              <a:solidFill>
                <a:schemeClr val="dk1"/>
              </a:solidFill>
              <a:latin typeface="Nunito"/>
              <a:ea typeface="Nunito"/>
              <a:cs typeface="Nunito"/>
              <a:sym typeface="Nunito"/>
            </a:endParaRPr>
          </a:p>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In Scope</a:t>
            </a:r>
            <a:endParaRPr b="1" sz="900">
              <a:latin typeface="Nunito"/>
              <a:ea typeface="Nunito"/>
              <a:cs typeface="Nunito"/>
              <a:sym typeface="Nunito"/>
            </a:endParaRPr>
          </a:p>
        </p:txBody>
      </p:sp>
      <p:sp>
        <p:nvSpPr>
          <p:cNvPr id="494" name="Google Shape;494;p59"/>
          <p:cNvSpPr/>
          <p:nvPr/>
        </p:nvSpPr>
        <p:spPr>
          <a:xfrm>
            <a:off x="369094" y="3069931"/>
            <a:ext cx="1096500" cy="8196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Risks / Considerations</a:t>
            </a:r>
            <a:endParaRPr b="1" sz="900">
              <a:latin typeface="Nunito"/>
              <a:ea typeface="Nunito"/>
              <a:cs typeface="Nunito"/>
              <a:sym typeface="Nunito"/>
            </a:endParaRPr>
          </a:p>
        </p:txBody>
      </p:sp>
      <p:sp>
        <p:nvSpPr>
          <p:cNvPr id="495" name="Google Shape;495;p59"/>
          <p:cNvSpPr/>
          <p:nvPr/>
        </p:nvSpPr>
        <p:spPr>
          <a:xfrm>
            <a:off x="369100" y="859724"/>
            <a:ext cx="1096500" cy="5493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Summary</a:t>
            </a:r>
            <a:endParaRPr b="1" sz="900">
              <a:latin typeface="Nunito"/>
              <a:ea typeface="Nunito"/>
              <a:cs typeface="Nunito"/>
              <a:sym typeface="Nunito"/>
            </a:endParaRPr>
          </a:p>
        </p:txBody>
      </p:sp>
      <p:sp>
        <p:nvSpPr>
          <p:cNvPr id="496" name="Google Shape;496;p59"/>
          <p:cNvSpPr/>
          <p:nvPr/>
        </p:nvSpPr>
        <p:spPr>
          <a:xfrm>
            <a:off x="1556194" y="935831"/>
            <a:ext cx="7176900" cy="473100"/>
          </a:xfrm>
          <a:prstGeom prst="rect">
            <a:avLst/>
          </a:prstGeom>
          <a:noFill/>
          <a:ln>
            <a:noFill/>
          </a:ln>
        </p:spPr>
        <p:txBody>
          <a:bodyPr anchorCtr="0" anchor="ctr" bIns="68575" lIns="0" spcFirstLastPara="1" rIns="0" wrap="square" tIns="68575">
            <a:noAutofit/>
          </a:bodyPr>
          <a:lstStyle/>
          <a:p>
            <a:pPr indent="0" lvl="0" marL="0" marR="0" rtl="0" algn="l">
              <a:lnSpc>
                <a:spcPct val="150000"/>
              </a:lnSpc>
              <a:spcBef>
                <a:spcPts val="0"/>
              </a:spcBef>
              <a:spcAft>
                <a:spcPts val="0"/>
              </a:spcAft>
              <a:buNone/>
            </a:pPr>
            <a:r>
              <a:rPr lang="en" sz="900">
                <a:solidFill>
                  <a:schemeClr val="dk1"/>
                </a:solidFill>
                <a:latin typeface="Nunito"/>
                <a:ea typeface="Nunito"/>
                <a:cs typeface="Nunito"/>
                <a:sym typeface="Nunito"/>
              </a:rPr>
              <a:t>The goal here is to get first hand and instant feedback from field teams(fuel delivery, cooker distribution, NOC maintenance, calibration team). This leads to decisions being based on real time information to save effort and time taken to visit shops that are otherwise closed or inaccessible.</a:t>
            </a:r>
            <a:endParaRPr sz="900">
              <a:solidFill>
                <a:schemeClr val="dk1"/>
              </a:solidFill>
              <a:latin typeface="Nunito"/>
              <a:ea typeface="Nunito"/>
              <a:cs typeface="Nunito"/>
              <a:sym typeface="Nunito"/>
            </a:endParaRPr>
          </a:p>
        </p:txBody>
      </p:sp>
      <p:sp>
        <p:nvSpPr>
          <p:cNvPr id="497" name="Google Shape;497;p59"/>
          <p:cNvSpPr/>
          <p:nvPr/>
        </p:nvSpPr>
        <p:spPr>
          <a:xfrm>
            <a:off x="1597819" y="1450763"/>
            <a:ext cx="7176900" cy="1577100"/>
          </a:xfrm>
          <a:prstGeom prst="rect">
            <a:avLst/>
          </a:prstGeom>
          <a:noFill/>
          <a:ln>
            <a:noFill/>
          </a:ln>
        </p:spPr>
        <p:txBody>
          <a:bodyPr anchorCtr="0" anchor="ctr" bIns="68575" lIns="0" spcFirstLastPara="1" rIns="0" wrap="square" tIns="68575">
            <a:noAutofit/>
          </a:bodyPr>
          <a:lstStyle/>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Capture failed visits by operational teams to the agent location i.e fuel delivery, cooker distribution, KP maintenance, calibration</a:t>
            </a:r>
            <a:endParaRPr sz="900">
              <a:solidFill>
                <a:schemeClr val="dk1"/>
              </a:solidFill>
              <a:latin typeface="Nunito"/>
              <a:ea typeface="Nunito"/>
              <a:cs typeface="Nunito"/>
              <a:sym typeface="Nunito"/>
            </a:endParaRPr>
          </a:p>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Escalate frequent failed visits to the agent sales team to engage the agent for next steps</a:t>
            </a:r>
            <a:endParaRPr sz="900">
              <a:solidFill>
                <a:schemeClr val="dk1"/>
              </a:solidFill>
              <a:latin typeface="Nunito"/>
              <a:ea typeface="Nunito"/>
              <a:cs typeface="Nunito"/>
              <a:sym typeface="Nunito"/>
            </a:endParaRPr>
          </a:p>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Provide an option for agent sales to suspend/unsuspend shop visits by field teams</a:t>
            </a:r>
            <a:endParaRPr sz="900">
              <a:solidFill>
                <a:schemeClr val="dk1"/>
              </a:solidFill>
              <a:latin typeface="Nunito"/>
              <a:ea typeface="Nunito"/>
              <a:cs typeface="Nunito"/>
              <a:sym typeface="Nunito"/>
            </a:endParaRPr>
          </a:p>
        </p:txBody>
      </p:sp>
      <p:sp>
        <p:nvSpPr>
          <p:cNvPr id="498" name="Google Shape;498;p59"/>
          <p:cNvSpPr/>
          <p:nvPr/>
        </p:nvSpPr>
        <p:spPr>
          <a:xfrm>
            <a:off x="1597819" y="3069938"/>
            <a:ext cx="7135500" cy="819600"/>
          </a:xfrm>
          <a:prstGeom prst="rect">
            <a:avLst/>
          </a:prstGeom>
          <a:noFill/>
          <a:ln>
            <a:noFill/>
          </a:ln>
        </p:spPr>
        <p:txBody>
          <a:bodyPr anchorCtr="0" anchor="ctr" bIns="68575" lIns="0" spcFirstLastPara="1" rIns="0" wrap="square" tIns="68575">
            <a:noAutofit/>
          </a:bodyPr>
          <a:lstStyle/>
          <a:p>
            <a:pPr indent="-146050" lvl="0" marL="1778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New feature to be added on the Tanker Operator app and KOKO Mile app will be required</a:t>
            </a:r>
            <a:endParaRPr sz="900">
              <a:solidFill>
                <a:schemeClr val="dk1"/>
              </a:solidFill>
              <a:latin typeface="Nunito"/>
              <a:ea typeface="Nunito"/>
              <a:cs typeface="Nunito"/>
              <a:sym typeface="Nunito"/>
            </a:endParaRPr>
          </a:p>
          <a:p>
            <a:pPr indent="-146050" lvl="0" marL="1778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Integration with Tookan will be required</a:t>
            </a:r>
            <a:endParaRPr sz="900">
              <a:solidFill>
                <a:schemeClr val="dk1"/>
              </a:solidFill>
              <a:latin typeface="Nunito"/>
              <a:ea typeface="Nunito"/>
              <a:cs typeface="Nunito"/>
              <a:sym typeface="Nunito"/>
            </a:endParaRPr>
          </a:p>
        </p:txBody>
      </p:sp>
      <p:sp>
        <p:nvSpPr>
          <p:cNvPr id="499" name="Google Shape;499;p59"/>
          <p:cNvSpPr/>
          <p:nvPr/>
        </p:nvSpPr>
        <p:spPr>
          <a:xfrm>
            <a:off x="4998250" y="3931450"/>
            <a:ext cx="1096500" cy="3219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Size </a:t>
            </a:r>
            <a:endParaRPr b="1" sz="900">
              <a:latin typeface="Nunito"/>
              <a:ea typeface="Nunito"/>
              <a:cs typeface="Nunito"/>
              <a:sym typeface="Nunito"/>
            </a:endParaRPr>
          </a:p>
        </p:txBody>
      </p:sp>
      <p:sp>
        <p:nvSpPr>
          <p:cNvPr id="500" name="Google Shape;500;p59"/>
          <p:cNvSpPr/>
          <p:nvPr/>
        </p:nvSpPr>
        <p:spPr>
          <a:xfrm>
            <a:off x="6206150" y="4031958"/>
            <a:ext cx="2703300" cy="1818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Medium </a:t>
            </a:r>
            <a:endParaRPr sz="900">
              <a:solidFill>
                <a:schemeClr val="dk1"/>
              </a:solidFill>
              <a:latin typeface="Nunito"/>
              <a:ea typeface="Nunito"/>
              <a:cs typeface="Nunito"/>
              <a:sym typeface="Nunito"/>
            </a:endParaRPr>
          </a:p>
        </p:txBody>
      </p:sp>
      <p:sp>
        <p:nvSpPr>
          <p:cNvPr id="501" name="Google Shape;501;p59"/>
          <p:cNvSpPr/>
          <p:nvPr/>
        </p:nvSpPr>
        <p:spPr>
          <a:xfrm>
            <a:off x="369094" y="3931444"/>
            <a:ext cx="1096500" cy="382800"/>
          </a:xfrm>
          <a:prstGeom prst="rect">
            <a:avLst/>
          </a:prstGeom>
          <a:solidFill>
            <a:srgbClr val="65D9F8"/>
          </a:solidFill>
          <a:ln>
            <a:noFill/>
          </a:ln>
        </p:spPr>
        <p:txBody>
          <a:bodyPr anchorCtr="0" anchor="ctr" bIns="101200" lIns="0" spcFirstLastPara="1" rIns="0" wrap="square" tIns="101200">
            <a:noAutofit/>
          </a:bodyPr>
          <a:lstStyle/>
          <a:p>
            <a:pPr indent="0" lvl="0" marL="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EXCO</a:t>
            </a:r>
            <a:endParaRPr b="1" sz="900">
              <a:latin typeface="Nunito"/>
              <a:ea typeface="Nunito"/>
              <a:cs typeface="Nunito"/>
              <a:sym typeface="Nunito"/>
            </a:endParaRPr>
          </a:p>
        </p:txBody>
      </p:sp>
      <p:sp>
        <p:nvSpPr>
          <p:cNvPr id="502" name="Google Shape;502;p59"/>
          <p:cNvSpPr/>
          <p:nvPr/>
        </p:nvSpPr>
        <p:spPr>
          <a:xfrm>
            <a:off x="1577006" y="3931444"/>
            <a:ext cx="3246600" cy="2739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Ari</a:t>
            </a:r>
            <a:endParaRPr sz="900">
              <a:solidFill>
                <a:schemeClr val="dk1"/>
              </a:solidFill>
              <a:latin typeface="Nunito"/>
              <a:ea typeface="Nunito"/>
              <a:cs typeface="Nunito"/>
              <a:sym typeface="Nunito"/>
            </a:endParaRPr>
          </a:p>
        </p:txBody>
      </p:sp>
      <p:sp>
        <p:nvSpPr>
          <p:cNvPr id="503" name="Google Shape;503;p59"/>
          <p:cNvSpPr/>
          <p:nvPr/>
        </p:nvSpPr>
        <p:spPr>
          <a:xfrm>
            <a:off x="6206153" y="4356175"/>
            <a:ext cx="1516500" cy="2739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Scoping</a:t>
            </a:r>
            <a:endParaRPr sz="900">
              <a:solidFill>
                <a:schemeClr val="dk1"/>
              </a:solidFill>
              <a:latin typeface="Nunito"/>
              <a:ea typeface="Nunito"/>
              <a:cs typeface="Nunito"/>
              <a:sym typeface="Nunito"/>
            </a:endParaRPr>
          </a:p>
        </p:txBody>
      </p:sp>
      <p:sp>
        <p:nvSpPr>
          <p:cNvPr id="504" name="Google Shape;504;p59"/>
          <p:cNvSpPr/>
          <p:nvPr/>
        </p:nvSpPr>
        <p:spPr>
          <a:xfrm>
            <a:off x="4998244" y="4301725"/>
            <a:ext cx="1096500" cy="382800"/>
          </a:xfrm>
          <a:prstGeom prst="rect">
            <a:avLst/>
          </a:prstGeom>
          <a:solidFill>
            <a:srgbClr val="65D9F8"/>
          </a:solidFill>
          <a:ln>
            <a:noFill/>
          </a:ln>
        </p:spPr>
        <p:txBody>
          <a:bodyPr anchorCtr="0" anchor="ctr" bIns="101200" lIns="0" spcFirstLastPara="1" rIns="0" wrap="square" tIns="101200">
            <a:noAutofit/>
          </a:bodyPr>
          <a:lstStyle/>
          <a:p>
            <a:pPr indent="0" lvl="0" marL="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Current Phase</a:t>
            </a:r>
            <a:endParaRPr b="1" sz="900">
              <a:latin typeface="Nunito"/>
              <a:ea typeface="Nunito"/>
              <a:cs typeface="Nunito"/>
              <a:sym typeface="Nunito"/>
            </a:endParaRPr>
          </a:p>
        </p:txBody>
      </p:sp>
      <p:sp>
        <p:nvSpPr>
          <p:cNvPr id="505" name="Google Shape;505;p59"/>
          <p:cNvSpPr/>
          <p:nvPr/>
        </p:nvSpPr>
        <p:spPr>
          <a:xfrm>
            <a:off x="369100" y="4356177"/>
            <a:ext cx="1096500" cy="2739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Stakeholders</a:t>
            </a:r>
            <a:endParaRPr b="1" sz="900">
              <a:latin typeface="Nunito"/>
              <a:ea typeface="Nunito"/>
              <a:cs typeface="Nunito"/>
              <a:sym typeface="Nunito"/>
            </a:endParaRPr>
          </a:p>
        </p:txBody>
      </p:sp>
      <p:sp>
        <p:nvSpPr>
          <p:cNvPr id="506" name="Google Shape;506;p59"/>
          <p:cNvSpPr/>
          <p:nvPr/>
        </p:nvSpPr>
        <p:spPr>
          <a:xfrm>
            <a:off x="1597825" y="4301730"/>
            <a:ext cx="2703300" cy="3828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Fuel logistics, cooker distribution, network operations, agent sales</a:t>
            </a:r>
            <a:endParaRPr sz="900">
              <a:solidFill>
                <a:schemeClr val="dk1"/>
              </a:solidFill>
              <a:latin typeface="Nunito"/>
              <a:ea typeface="Nunito"/>
              <a:cs typeface="Nunito"/>
              <a:sym typeface="Nunito"/>
            </a:endParaRPr>
          </a:p>
        </p:txBody>
      </p:sp>
      <p:sp>
        <p:nvSpPr>
          <p:cNvPr id="507" name="Google Shape;507;p59"/>
          <p:cNvSpPr/>
          <p:nvPr/>
        </p:nvSpPr>
        <p:spPr>
          <a:xfrm>
            <a:off x="6468925" y="105675"/>
            <a:ext cx="2533500" cy="5073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Is this next after UVA? Is this the right key processes / gaps to be addressed?</a:t>
            </a:r>
            <a:endParaRPr sz="1000">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0"/>
          <p:cNvSpPr txBox="1"/>
          <p:nvPr>
            <p:ph type="title"/>
          </p:nvPr>
        </p:nvSpPr>
        <p:spPr>
          <a:xfrm>
            <a:off x="900113" y="-7618"/>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Agent task management - ARZ slide</a:t>
            </a:r>
            <a:endParaRPr/>
          </a:p>
        </p:txBody>
      </p:sp>
      <p:sp>
        <p:nvSpPr>
          <p:cNvPr id="513" name="Google Shape;513;p60"/>
          <p:cNvSpPr txBox="1"/>
          <p:nvPr>
            <p:ph idx="4294967295" type="subTitle"/>
          </p:nvPr>
        </p:nvSpPr>
        <p:spPr>
          <a:xfrm>
            <a:off x="319050" y="829075"/>
            <a:ext cx="8505900" cy="8886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n" sz="1200"/>
              <a:t>There are currently 7 teams that </a:t>
            </a:r>
            <a:r>
              <a:rPr b="1" lang="en" sz="1200">
                <a:latin typeface="Nunito"/>
                <a:ea typeface="Nunito"/>
                <a:cs typeface="Nunito"/>
                <a:sym typeface="Nunito"/>
              </a:rPr>
              <a:t>regularly</a:t>
            </a:r>
            <a:r>
              <a:rPr lang="en" sz="1200"/>
              <a:t> interact with Agents. Information is shared via Google Sheets, Freshservice, Zendesk, WhatsApp and email. </a:t>
            </a:r>
            <a:endParaRPr sz="1200"/>
          </a:p>
          <a:p>
            <a:pPr indent="-304800" lvl="0" marL="457200" rtl="0" algn="l">
              <a:lnSpc>
                <a:spcPct val="100000"/>
              </a:lnSpc>
              <a:spcBef>
                <a:spcPts val="0"/>
              </a:spcBef>
              <a:spcAft>
                <a:spcPts val="0"/>
              </a:spcAft>
              <a:buSzPts val="1200"/>
              <a:buChar char="-"/>
            </a:pPr>
            <a:r>
              <a:rPr lang="en" sz="1200"/>
              <a:t>We want to log all Action interactions in 1 place</a:t>
            </a:r>
            <a:endParaRPr sz="1200"/>
          </a:p>
          <a:p>
            <a:pPr indent="-304800" lvl="0" marL="457200" rtl="0" algn="l">
              <a:lnSpc>
                <a:spcPct val="100000"/>
              </a:lnSpc>
              <a:spcBef>
                <a:spcPts val="0"/>
              </a:spcBef>
              <a:spcAft>
                <a:spcPts val="0"/>
              </a:spcAft>
              <a:buSzPts val="1200"/>
              <a:buChar char="-"/>
            </a:pPr>
            <a:r>
              <a:rPr lang="en" sz="1200"/>
              <a:t>We want to drive business actions based on outcomes of Agent interactions</a:t>
            </a:r>
            <a:endParaRPr sz="1200"/>
          </a:p>
          <a:p>
            <a:pPr indent="-304800" lvl="0" marL="457200" rtl="0" algn="l">
              <a:lnSpc>
                <a:spcPct val="100000"/>
              </a:lnSpc>
              <a:spcBef>
                <a:spcPts val="0"/>
              </a:spcBef>
              <a:spcAft>
                <a:spcPts val="0"/>
              </a:spcAft>
              <a:buSzPts val="1200"/>
              <a:buChar char="-"/>
            </a:pPr>
            <a:r>
              <a:rPr lang="en" sz="1200"/>
              <a:t>Use system logic / business rules to automate actions / tasks based on summary of Agent interactions</a:t>
            </a:r>
            <a:endParaRPr sz="1200"/>
          </a:p>
        </p:txBody>
      </p:sp>
      <p:sp>
        <p:nvSpPr>
          <p:cNvPr id="514" name="Google Shape;514;p60"/>
          <p:cNvSpPr/>
          <p:nvPr/>
        </p:nvSpPr>
        <p:spPr>
          <a:xfrm>
            <a:off x="319050" y="1890174"/>
            <a:ext cx="1096500" cy="5493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Agent Network</a:t>
            </a:r>
            <a:endParaRPr b="1" sz="900">
              <a:latin typeface="Nunito"/>
              <a:ea typeface="Nunito"/>
              <a:cs typeface="Nunito"/>
              <a:sym typeface="Nunito"/>
            </a:endParaRPr>
          </a:p>
        </p:txBody>
      </p:sp>
      <p:sp>
        <p:nvSpPr>
          <p:cNvPr id="515" name="Google Shape;515;p60"/>
          <p:cNvSpPr/>
          <p:nvPr/>
        </p:nvSpPr>
        <p:spPr>
          <a:xfrm>
            <a:off x="1553950" y="1890174"/>
            <a:ext cx="1096500" cy="5493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Customer Sales</a:t>
            </a:r>
            <a:endParaRPr b="1" sz="900">
              <a:latin typeface="Nunito"/>
              <a:ea typeface="Nunito"/>
              <a:cs typeface="Nunito"/>
              <a:sym typeface="Nunito"/>
            </a:endParaRPr>
          </a:p>
        </p:txBody>
      </p:sp>
      <p:sp>
        <p:nvSpPr>
          <p:cNvPr id="516" name="Google Shape;516;p60"/>
          <p:cNvSpPr/>
          <p:nvPr/>
        </p:nvSpPr>
        <p:spPr>
          <a:xfrm>
            <a:off x="2788850" y="1890174"/>
            <a:ext cx="1096500" cy="5493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Customer Care</a:t>
            </a:r>
            <a:endParaRPr b="1" sz="900">
              <a:latin typeface="Nunito"/>
              <a:ea typeface="Nunito"/>
              <a:cs typeface="Nunito"/>
              <a:sym typeface="Nunito"/>
            </a:endParaRPr>
          </a:p>
        </p:txBody>
      </p:sp>
      <p:sp>
        <p:nvSpPr>
          <p:cNvPr id="517" name="Google Shape;517;p60"/>
          <p:cNvSpPr/>
          <p:nvPr/>
        </p:nvSpPr>
        <p:spPr>
          <a:xfrm>
            <a:off x="4023750" y="1890174"/>
            <a:ext cx="1096500" cy="5493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NOC</a:t>
            </a:r>
            <a:endParaRPr b="1" sz="900">
              <a:latin typeface="Nunito"/>
              <a:ea typeface="Nunito"/>
              <a:cs typeface="Nunito"/>
              <a:sym typeface="Nunito"/>
            </a:endParaRPr>
          </a:p>
        </p:txBody>
      </p:sp>
      <p:sp>
        <p:nvSpPr>
          <p:cNvPr id="518" name="Google Shape;518;p60"/>
          <p:cNvSpPr/>
          <p:nvPr/>
        </p:nvSpPr>
        <p:spPr>
          <a:xfrm>
            <a:off x="5258650" y="1890174"/>
            <a:ext cx="1096500" cy="5493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Fuel Logistics</a:t>
            </a:r>
            <a:endParaRPr b="1" sz="900">
              <a:latin typeface="Nunito"/>
              <a:ea typeface="Nunito"/>
              <a:cs typeface="Nunito"/>
              <a:sym typeface="Nunito"/>
            </a:endParaRPr>
          </a:p>
        </p:txBody>
      </p:sp>
      <p:sp>
        <p:nvSpPr>
          <p:cNvPr id="519" name="Google Shape;519;p60"/>
          <p:cNvSpPr/>
          <p:nvPr/>
        </p:nvSpPr>
        <p:spPr>
          <a:xfrm>
            <a:off x="6493550" y="1890174"/>
            <a:ext cx="1096500" cy="5493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Cooker Distribution</a:t>
            </a:r>
            <a:endParaRPr b="1" sz="900">
              <a:latin typeface="Nunito"/>
              <a:ea typeface="Nunito"/>
              <a:cs typeface="Nunito"/>
              <a:sym typeface="Nunito"/>
            </a:endParaRPr>
          </a:p>
        </p:txBody>
      </p:sp>
      <p:sp>
        <p:nvSpPr>
          <p:cNvPr id="520" name="Google Shape;520;p60"/>
          <p:cNvSpPr/>
          <p:nvPr/>
        </p:nvSpPr>
        <p:spPr>
          <a:xfrm>
            <a:off x="7728450" y="1890174"/>
            <a:ext cx="1096500" cy="5493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Deployment</a:t>
            </a:r>
            <a:endParaRPr b="1" sz="900">
              <a:latin typeface="Nunito"/>
              <a:ea typeface="Nunito"/>
              <a:cs typeface="Nunito"/>
              <a:sym typeface="Nunito"/>
            </a:endParaRPr>
          </a:p>
        </p:txBody>
      </p:sp>
      <p:sp>
        <p:nvSpPr>
          <p:cNvPr id="521" name="Google Shape;521;p60"/>
          <p:cNvSpPr/>
          <p:nvPr/>
        </p:nvSpPr>
        <p:spPr>
          <a:xfrm>
            <a:off x="7728450" y="2505600"/>
            <a:ext cx="1096500" cy="1170600"/>
          </a:xfrm>
          <a:prstGeom prst="rect">
            <a:avLst/>
          </a:prstGeom>
          <a:noFill/>
          <a:ln cap="flat" cmpd="sng" w="9525">
            <a:solidFill>
              <a:srgbClr val="000000"/>
            </a:solidFill>
            <a:prstDash val="solid"/>
            <a:round/>
            <a:headEnd len="sm" w="sm" type="none"/>
            <a:tailEnd len="sm" w="sm" type="none"/>
          </a:ln>
        </p:spPr>
        <p:txBody>
          <a:bodyPr anchorCtr="0" anchor="ctr" bIns="183350" lIns="0" spcFirstLastPara="1" rIns="0" wrap="square" tIns="183350">
            <a:noAutofit/>
          </a:bodyPr>
          <a:lstStyle/>
          <a:p>
            <a:pPr indent="0" lvl="0" marL="0" marR="0" rtl="0" algn="l">
              <a:lnSpc>
                <a:spcPct val="103033"/>
              </a:lnSpc>
              <a:spcBef>
                <a:spcPts val="0"/>
              </a:spcBef>
              <a:spcAft>
                <a:spcPts val="0"/>
              </a:spcAft>
              <a:buNone/>
            </a:pPr>
            <a:r>
              <a:rPr b="1"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Agent refuses decommissioning</a:t>
            </a:r>
            <a:endParaRPr sz="900">
              <a:solidFill>
                <a:schemeClr val="dk1"/>
              </a:solidFill>
              <a:latin typeface="Nunito"/>
              <a:ea typeface="Nunito"/>
              <a:cs typeface="Nunito"/>
              <a:sym typeface="Nunito"/>
            </a:endParaRPr>
          </a:p>
        </p:txBody>
      </p:sp>
      <p:sp>
        <p:nvSpPr>
          <p:cNvPr id="522" name="Google Shape;522;p60"/>
          <p:cNvSpPr/>
          <p:nvPr/>
        </p:nvSpPr>
        <p:spPr>
          <a:xfrm>
            <a:off x="6493550" y="2505600"/>
            <a:ext cx="1096500" cy="1170600"/>
          </a:xfrm>
          <a:prstGeom prst="rect">
            <a:avLst/>
          </a:prstGeom>
          <a:noFill/>
          <a:ln cap="flat" cmpd="sng" w="9525">
            <a:solidFill>
              <a:srgbClr val="000000"/>
            </a:solidFill>
            <a:prstDash val="solid"/>
            <a:round/>
            <a:headEnd len="sm" w="sm" type="none"/>
            <a:tailEnd len="sm" w="sm" type="none"/>
          </a:ln>
        </p:spPr>
        <p:txBody>
          <a:bodyPr anchorCtr="0" anchor="ctr" bIns="183350" lIns="0" spcFirstLastPara="1" rIns="0" wrap="square" tIns="183350">
            <a:noAutofit/>
          </a:bodyPr>
          <a:lstStyle/>
          <a:p>
            <a:pPr indent="0" lvl="0" marL="0" marR="0" rtl="0" algn="l">
              <a:lnSpc>
                <a:spcPct val="103033"/>
              </a:lnSpc>
              <a:spcBef>
                <a:spcPts val="0"/>
              </a:spcBef>
              <a:spcAft>
                <a:spcPts val="0"/>
              </a:spcAft>
              <a:buNone/>
            </a:pPr>
            <a:r>
              <a:rPr b="1"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Cooker planning</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Shop closed</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Road inaccessible</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b="1"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Limited space</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Missing cookers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Other</a:t>
            </a:r>
            <a:endParaRPr sz="900">
              <a:solidFill>
                <a:schemeClr val="dk1"/>
              </a:solidFill>
              <a:latin typeface="Nunito"/>
              <a:ea typeface="Nunito"/>
              <a:cs typeface="Nunito"/>
              <a:sym typeface="Nunito"/>
            </a:endParaRPr>
          </a:p>
        </p:txBody>
      </p:sp>
      <p:sp>
        <p:nvSpPr>
          <p:cNvPr id="523" name="Google Shape;523;p60"/>
          <p:cNvSpPr/>
          <p:nvPr/>
        </p:nvSpPr>
        <p:spPr>
          <a:xfrm>
            <a:off x="5258650" y="2505600"/>
            <a:ext cx="1096500" cy="1170600"/>
          </a:xfrm>
          <a:prstGeom prst="rect">
            <a:avLst/>
          </a:prstGeom>
          <a:noFill/>
          <a:ln cap="flat" cmpd="sng" w="9525">
            <a:solidFill>
              <a:srgbClr val="000000"/>
            </a:solidFill>
            <a:prstDash val="solid"/>
            <a:round/>
            <a:headEnd len="sm" w="sm" type="none"/>
            <a:tailEnd len="sm" w="sm" type="none"/>
          </a:ln>
        </p:spPr>
        <p:txBody>
          <a:bodyPr anchorCtr="0" anchor="ctr" bIns="183350" lIns="0" spcFirstLastPara="1" rIns="0" wrap="square" tIns="183350">
            <a:noAutofit/>
          </a:bodyPr>
          <a:lstStyle/>
          <a:p>
            <a:pPr indent="0" lvl="0" marL="0" marR="0" rtl="0" algn="l">
              <a:lnSpc>
                <a:spcPct val="103033"/>
              </a:lnSpc>
              <a:spcBef>
                <a:spcPts val="0"/>
              </a:spcBef>
              <a:spcAft>
                <a:spcPts val="0"/>
              </a:spcAft>
              <a:buNone/>
            </a:pPr>
            <a:r>
              <a:rPr b="1"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Fuel planning</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Shop closed</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Road inaccessible</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b="1"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Other</a:t>
            </a:r>
            <a:endParaRPr sz="900">
              <a:solidFill>
                <a:schemeClr val="dk1"/>
              </a:solidFill>
              <a:latin typeface="Nunito"/>
              <a:ea typeface="Nunito"/>
              <a:cs typeface="Nunito"/>
              <a:sym typeface="Nunito"/>
            </a:endParaRPr>
          </a:p>
        </p:txBody>
      </p:sp>
      <p:sp>
        <p:nvSpPr>
          <p:cNvPr id="524" name="Google Shape;524;p60"/>
          <p:cNvSpPr/>
          <p:nvPr/>
        </p:nvSpPr>
        <p:spPr>
          <a:xfrm>
            <a:off x="4023750" y="2505600"/>
            <a:ext cx="1096500" cy="1170600"/>
          </a:xfrm>
          <a:prstGeom prst="rect">
            <a:avLst/>
          </a:prstGeom>
          <a:noFill/>
          <a:ln cap="flat" cmpd="sng" w="9525">
            <a:solidFill>
              <a:srgbClr val="000000"/>
            </a:solidFill>
            <a:prstDash val="solid"/>
            <a:round/>
            <a:headEnd len="sm" w="sm" type="none"/>
            <a:tailEnd len="sm" w="sm" type="none"/>
          </a:ln>
        </p:spPr>
        <p:txBody>
          <a:bodyPr anchorCtr="0" anchor="ctr" bIns="183350" lIns="0" spcFirstLastPara="1" rIns="0" wrap="square" tIns="183350">
            <a:noAutofit/>
          </a:bodyPr>
          <a:lstStyle/>
          <a:p>
            <a:pPr indent="0" lvl="0" marL="0" marR="0" rtl="0" algn="l">
              <a:lnSpc>
                <a:spcPct val="103033"/>
              </a:lnSpc>
              <a:spcBef>
                <a:spcPts val="0"/>
              </a:spcBef>
              <a:spcAft>
                <a:spcPts val="0"/>
              </a:spcAft>
              <a:buNone/>
            </a:pPr>
            <a:r>
              <a:rPr b="1"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Shop closed</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Road inaccessible</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Power issues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Emergency switch</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b="1"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Other</a:t>
            </a:r>
            <a:endParaRPr sz="900">
              <a:solidFill>
                <a:schemeClr val="dk1"/>
              </a:solidFill>
              <a:latin typeface="Nunito"/>
              <a:ea typeface="Nunito"/>
              <a:cs typeface="Nunito"/>
              <a:sym typeface="Nunito"/>
            </a:endParaRPr>
          </a:p>
        </p:txBody>
      </p:sp>
      <p:sp>
        <p:nvSpPr>
          <p:cNvPr id="525" name="Google Shape;525;p60"/>
          <p:cNvSpPr/>
          <p:nvPr/>
        </p:nvSpPr>
        <p:spPr>
          <a:xfrm>
            <a:off x="2788850" y="2505600"/>
            <a:ext cx="1096500" cy="1170600"/>
          </a:xfrm>
          <a:prstGeom prst="rect">
            <a:avLst/>
          </a:prstGeom>
          <a:noFill/>
          <a:ln cap="flat" cmpd="sng" w="9525">
            <a:solidFill>
              <a:srgbClr val="000000"/>
            </a:solidFill>
            <a:prstDash val="solid"/>
            <a:round/>
            <a:headEnd len="sm" w="sm" type="none"/>
            <a:tailEnd len="sm" w="sm" type="none"/>
          </a:ln>
        </p:spPr>
        <p:txBody>
          <a:bodyPr anchorCtr="0" anchor="ctr" bIns="183350" lIns="0" spcFirstLastPara="1" rIns="0" wrap="square" tIns="183350">
            <a:noAutofit/>
          </a:bodyPr>
          <a:lstStyle/>
          <a:p>
            <a:pPr indent="0" lvl="0" marL="0" marR="0" rtl="0" algn="l">
              <a:lnSpc>
                <a:spcPct val="103033"/>
              </a:lnSpc>
              <a:spcBef>
                <a:spcPts val="0"/>
              </a:spcBef>
              <a:spcAft>
                <a:spcPts val="0"/>
              </a:spcAft>
              <a:buNone/>
            </a:pPr>
            <a:r>
              <a:rPr b="1"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Stock requests</a:t>
            </a:r>
            <a:endParaRPr sz="900">
              <a:solidFill>
                <a:schemeClr val="dk1"/>
              </a:solidFill>
              <a:latin typeface="Nunito"/>
              <a:ea typeface="Nunito"/>
              <a:cs typeface="Nunito"/>
              <a:sym typeface="Nunito"/>
            </a:endParaRPr>
          </a:p>
          <a:p>
            <a:pPr indent="0" lvl="0" marL="0" rtl="0" algn="l">
              <a:lnSpc>
                <a:spcPct val="103033"/>
              </a:lnSpc>
              <a:spcBef>
                <a:spcPts val="0"/>
              </a:spcBef>
              <a:spcAft>
                <a:spcPts val="0"/>
              </a:spcAft>
              <a:buClr>
                <a:schemeClr val="dk1"/>
              </a:buClr>
              <a:buSzPts val="1100"/>
              <a:buFont typeface="Arial"/>
              <a:buNone/>
            </a:pPr>
            <a:r>
              <a:rPr lang="en" sz="900">
                <a:solidFill>
                  <a:schemeClr val="dk1"/>
                </a:solidFill>
                <a:latin typeface="Nunito"/>
                <a:ea typeface="Nunito"/>
                <a:cs typeface="Nunito"/>
                <a:sym typeface="Nunito"/>
              </a:rPr>
              <a:t>      Fuel</a:t>
            </a:r>
            <a:endParaRPr sz="900">
              <a:solidFill>
                <a:schemeClr val="dk1"/>
              </a:solidFill>
              <a:latin typeface="Nunito"/>
              <a:ea typeface="Nunito"/>
              <a:cs typeface="Nunito"/>
              <a:sym typeface="Nunito"/>
            </a:endParaRPr>
          </a:p>
          <a:p>
            <a:pPr indent="0" lvl="0" marL="0" rtl="0" algn="l">
              <a:lnSpc>
                <a:spcPct val="103033"/>
              </a:lnSpc>
              <a:spcBef>
                <a:spcPts val="0"/>
              </a:spcBef>
              <a:spcAft>
                <a:spcPts val="0"/>
              </a:spcAft>
              <a:buNone/>
            </a:pPr>
            <a:r>
              <a:rPr lang="en" sz="900">
                <a:solidFill>
                  <a:schemeClr val="dk1"/>
                </a:solidFill>
                <a:latin typeface="Nunito"/>
                <a:ea typeface="Nunito"/>
                <a:cs typeface="Nunito"/>
                <a:sym typeface="Nunito"/>
              </a:rPr>
              <a:t>      Cookers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KP issues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Commission issues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Other</a:t>
            </a:r>
            <a:endParaRPr sz="900">
              <a:solidFill>
                <a:schemeClr val="dk1"/>
              </a:solidFill>
              <a:latin typeface="Nunito"/>
              <a:ea typeface="Nunito"/>
              <a:cs typeface="Nunito"/>
              <a:sym typeface="Nunito"/>
            </a:endParaRPr>
          </a:p>
        </p:txBody>
      </p:sp>
      <p:sp>
        <p:nvSpPr>
          <p:cNvPr id="526" name="Google Shape;526;p60"/>
          <p:cNvSpPr/>
          <p:nvPr/>
        </p:nvSpPr>
        <p:spPr>
          <a:xfrm>
            <a:off x="1553950" y="2505600"/>
            <a:ext cx="1096500" cy="1170600"/>
          </a:xfrm>
          <a:prstGeom prst="rect">
            <a:avLst/>
          </a:prstGeom>
          <a:noFill/>
          <a:ln cap="flat" cmpd="sng" w="9525">
            <a:solidFill>
              <a:srgbClr val="000000"/>
            </a:solidFill>
            <a:prstDash val="solid"/>
            <a:round/>
            <a:headEnd len="sm" w="sm" type="none"/>
            <a:tailEnd len="sm" w="sm" type="none"/>
          </a:ln>
        </p:spPr>
        <p:txBody>
          <a:bodyPr anchorCtr="0" anchor="ctr" bIns="183350" lIns="0" spcFirstLastPara="1" rIns="0" wrap="square" tIns="183350">
            <a:noAutofit/>
          </a:bodyPr>
          <a:lstStyle/>
          <a:p>
            <a:pPr indent="0" lvl="0" marL="0" marR="0" rtl="0" algn="l">
              <a:lnSpc>
                <a:spcPct val="103033"/>
              </a:lnSpc>
              <a:spcBef>
                <a:spcPts val="0"/>
              </a:spcBef>
              <a:spcAft>
                <a:spcPts val="0"/>
              </a:spcAft>
              <a:buNone/>
            </a:pPr>
            <a:r>
              <a:rPr b="1"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Shop closed</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Stock requests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Fuel</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Cookers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KP issues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Other</a:t>
            </a:r>
            <a:endParaRPr sz="900">
              <a:solidFill>
                <a:schemeClr val="dk1"/>
              </a:solidFill>
              <a:latin typeface="Nunito"/>
              <a:ea typeface="Nunito"/>
              <a:cs typeface="Nunito"/>
              <a:sym typeface="Nunito"/>
            </a:endParaRPr>
          </a:p>
        </p:txBody>
      </p:sp>
      <p:sp>
        <p:nvSpPr>
          <p:cNvPr id="527" name="Google Shape;527;p60"/>
          <p:cNvSpPr/>
          <p:nvPr/>
        </p:nvSpPr>
        <p:spPr>
          <a:xfrm>
            <a:off x="319050" y="2505600"/>
            <a:ext cx="1096500" cy="1170600"/>
          </a:xfrm>
          <a:prstGeom prst="rect">
            <a:avLst/>
          </a:prstGeom>
          <a:noFill/>
          <a:ln cap="flat" cmpd="sng" w="9525">
            <a:solidFill>
              <a:srgbClr val="000000"/>
            </a:solidFill>
            <a:prstDash val="solid"/>
            <a:round/>
            <a:headEnd len="sm" w="sm" type="none"/>
            <a:tailEnd len="sm" w="sm" type="none"/>
          </a:ln>
        </p:spPr>
        <p:txBody>
          <a:bodyPr anchorCtr="0" anchor="ctr" bIns="183350" lIns="0" spcFirstLastPara="1" rIns="0" wrap="square" tIns="183350">
            <a:noAutofit/>
          </a:bodyPr>
          <a:lstStyle/>
          <a:p>
            <a:pPr indent="0" lvl="0" marL="0" marR="0" rtl="0" algn="l">
              <a:lnSpc>
                <a:spcPct val="103033"/>
              </a:lnSpc>
              <a:spcBef>
                <a:spcPts val="0"/>
              </a:spcBef>
              <a:spcAft>
                <a:spcPts val="0"/>
              </a:spcAft>
              <a:buNone/>
            </a:pPr>
            <a:r>
              <a:rPr b="1" lang="en" sz="900">
                <a:solidFill>
                  <a:schemeClr val="dk1"/>
                </a:solidFill>
                <a:latin typeface="Nunito"/>
                <a:ea typeface="Nunito"/>
                <a:cs typeface="Nunito"/>
                <a:sym typeface="Nunito"/>
              </a:rPr>
              <a:t> </a:t>
            </a:r>
            <a:r>
              <a:rPr lang="en" sz="900">
                <a:solidFill>
                  <a:schemeClr val="dk1"/>
                </a:solidFill>
                <a:latin typeface="Nunito"/>
                <a:ea typeface="Nunito"/>
                <a:cs typeface="Nunito"/>
                <a:sym typeface="Nunito"/>
              </a:rPr>
              <a:t>Shop closed</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Stock requests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Fuel</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Cookers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KP issues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Commission issues</a:t>
            </a:r>
            <a:endParaRPr sz="900">
              <a:solidFill>
                <a:schemeClr val="dk1"/>
              </a:solidFill>
              <a:latin typeface="Nunito"/>
              <a:ea typeface="Nunito"/>
              <a:cs typeface="Nunito"/>
              <a:sym typeface="Nunito"/>
            </a:endParaRPr>
          </a:p>
          <a:p>
            <a:pPr indent="0" lvl="0" marL="0" marR="0" rtl="0" algn="l">
              <a:lnSpc>
                <a:spcPct val="103033"/>
              </a:lnSpc>
              <a:spcBef>
                <a:spcPts val="0"/>
              </a:spcBef>
              <a:spcAft>
                <a:spcPts val="0"/>
              </a:spcAft>
              <a:buNone/>
            </a:pPr>
            <a:r>
              <a:rPr lang="en" sz="900">
                <a:solidFill>
                  <a:schemeClr val="dk1"/>
                </a:solidFill>
                <a:latin typeface="Nunito"/>
                <a:ea typeface="Nunito"/>
                <a:cs typeface="Nunito"/>
                <a:sym typeface="Nunito"/>
              </a:rPr>
              <a:t> Other</a:t>
            </a:r>
            <a:endParaRPr sz="900">
              <a:solidFill>
                <a:schemeClr val="dk1"/>
              </a:solidFill>
              <a:latin typeface="Nunito"/>
              <a:ea typeface="Nunito"/>
              <a:cs typeface="Nunito"/>
              <a:sym typeface="Nunito"/>
            </a:endParaRPr>
          </a:p>
        </p:txBody>
      </p:sp>
      <p:sp>
        <p:nvSpPr>
          <p:cNvPr id="528" name="Google Shape;528;p60"/>
          <p:cNvSpPr/>
          <p:nvPr/>
        </p:nvSpPr>
        <p:spPr>
          <a:xfrm>
            <a:off x="319050" y="3945325"/>
            <a:ext cx="4253100" cy="765900"/>
          </a:xfrm>
          <a:prstGeom prst="rect">
            <a:avLst/>
          </a:prstGeom>
          <a:noFill/>
          <a:ln cap="flat" cmpd="sng" w="9525">
            <a:solidFill>
              <a:srgbClr val="000000"/>
            </a:solidFill>
            <a:prstDash val="solid"/>
            <a:round/>
            <a:headEnd len="sm" w="sm" type="none"/>
            <a:tailEnd len="sm" w="sm" type="none"/>
          </a:ln>
        </p:spPr>
        <p:txBody>
          <a:bodyPr anchorCtr="0" anchor="ctr" bIns="183350" lIns="0" spcFirstLastPara="1" rIns="0" wrap="square" tIns="183350">
            <a:noAutofit/>
          </a:bodyPr>
          <a:lstStyle/>
          <a:p>
            <a:pPr indent="0" lvl="0" marL="0" marR="0" rtl="0" algn="l">
              <a:lnSpc>
                <a:spcPct val="103033"/>
              </a:lnSpc>
              <a:spcBef>
                <a:spcPts val="0"/>
              </a:spcBef>
              <a:spcAft>
                <a:spcPts val="0"/>
              </a:spcAft>
              <a:buNone/>
            </a:pPr>
            <a:r>
              <a:rPr b="1" lang="en" sz="600">
                <a:solidFill>
                  <a:schemeClr val="dk1"/>
                </a:solidFill>
                <a:latin typeface="Nunito"/>
                <a:ea typeface="Nunito"/>
                <a:cs typeface="Nunito"/>
                <a:sym typeface="Nunito"/>
              </a:rPr>
              <a:t>Spreadsheets where this information is captured (not exhaustive)</a:t>
            </a:r>
            <a:endParaRPr b="1" sz="600">
              <a:solidFill>
                <a:schemeClr val="dk1"/>
              </a:solidFill>
              <a:latin typeface="Nunito"/>
              <a:ea typeface="Nunito"/>
              <a:cs typeface="Nunito"/>
              <a:sym typeface="Nunito"/>
            </a:endParaRPr>
          </a:p>
          <a:p>
            <a:pPr indent="-266700" lvl="0" marL="457200" marR="0" rtl="0" algn="l">
              <a:lnSpc>
                <a:spcPct val="103033"/>
              </a:lnSpc>
              <a:spcBef>
                <a:spcPts val="0"/>
              </a:spcBef>
              <a:spcAft>
                <a:spcPts val="0"/>
              </a:spcAft>
              <a:buClr>
                <a:schemeClr val="dk1"/>
              </a:buClr>
              <a:buSzPts val="600"/>
              <a:buFont typeface="Nunito"/>
              <a:buChar char="●"/>
            </a:pPr>
            <a:r>
              <a:rPr lang="en" sz="600" u="sng">
                <a:solidFill>
                  <a:schemeClr val="dk1"/>
                </a:solidFill>
                <a:latin typeface="Nunito"/>
                <a:ea typeface="Nunito"/>
                <a:cs typeface="Nunito"/>
                <a:sym typeface="Nunito"/>
              </a:rPr>
              <a:t>L3 Agent Prioritization</a:t>
            </a:r>
            <a:endParaRPr sz="600" u="sng">
              <a:solidFill>
                <a:schemeClr val="dk1"/>
              </a:solidFill>
              <a:latin typeface="Nunito"/>
              <a:ea typeface="Nunito"/>
              <a:cs typeface="Nunito"/>
              <a:sym typeface="Nunito"/>
            </a:endParaRPr>
          </a:p>
          <a:p>
            <a:pPr indent="-266700" lvl="0" marL="457200" marR="0" rtl="0" algn="l">
              <a:lnSpc>
                <a:spcPct val="103033"/>
              </a:lnSpc>
              <a:spcBef>
                <a:spcPts val="0"/>
              </a:spcBef>
              <a:spcAft>
                <a:spcPts val="0"/>
              </a:spcAft>
              <a:buClr>
                <a:schemeClr val="dk1"/>
              </a:buClr>
              <a:buSzPts val="600"/>
              <a:buFont typeface="Nunito"/>
              <a:buChar char="●"/>
            </a:pPr>
            <a:r>
              <a:rPr lang="en" sz="600" u="sng">
                <a:solidFill>
                  <a:schemeClr val="dk1"/>
                </a:solidFill>
                <a:latin typeface="Nunito"/>
                <a:ea typeface="Nunito"/>
                <a:cs typeface="Nunito"/>
                <a:sym typeface="Nunito"/>
              </a:rPr>
              <a:t>Cooker Stock Daily Tracker</a:t>
            </a:r>
            <a:endParaRPr sz="600" u="sng">
              <a:solidFill>
                <a:schemeClr val="dk1"/>
              </a:solidFill>
              <a:latin typeface="Nunito"/>
              <a:ea typeface="Nunito"/>
              <a:cs typeface="Nunito"/>
              <a:sym typeface="Nunito"/>
            </a:endParaRPr>
          </a:p>
          <a:p>
            <a:pPr indent="-266700" lvl="0" marL="457200" marR="0" rtl="0" algn="l">
              <a:lnSpc>
                <a:spcPct val="103033"/>
              </a:lnSpc>
              <a:spcBef>
                <a:spcPts val="0"/>
              </a:spcBef>
              <a:spcAft>
                <a:spcPts val="0"/>
              </a:spcAft>
              <a:buClr>
                <a:schemeClr val="dk1"/>
              </a:buClr>
              <a:buSzPts val="600"/>
              <a:buFont typeface="Nunito"/>
              <a:buChar char="●"/>
            </a:pPr>
            <a:r>
              <a:rPr lang="en" sz="600" u="sng">
                <a:solidFill>
                  <a:schemeClr val="dk1"/>
                </a:solidFill>
                <a:latin typeface="Nunito"/>
                <a:ea typeface="Nunito"/>
                <a:cs typeface="Nunito"/>
                <a:sym typeface="Nunito"/>
              </a:rPr>
              <a:t>Problem Agent Tracker</a:t>
            </a:r>
            <a:endParaRPr sz="600" u="sng">
              <a:solidFill>
                <a:schemeClr val="dk1"/>
              </a:solidFill>
              <a:latin typeface="Nunito"/>
              <a:ea typeface="Nunito"/>
              <a:cs typeface="Nunito"/>
              <a:sym typeface="Nunito"/>
            </a:endParaRPr>
          </a:p>
          <a:p>
            <a:pPr indent="-266700" lvl="0" marL="457200" marR="0" rtl="0" algn="l">
              <a:lnSpc>
                <a:spcPct val="103033"/>
              </a:lnSpc>
              <a:spcBef>
                <a:spcPts val="0"/>
              </a:spcBef>
              <a:spcAft>
                <a:spcPts val="0"/>
              </a:spcAft>
              <a:buClr>
                <a:schemeClr val="dk1"/>
              </a:buClr>
              <a:buSzPts val="600"/>
              <a:buFont typeface="Nunito"/>
              <a:buChar char="●"/>
            </a:pPr>
            <a:r>
              <a:rPr lang="en" sz="600" u="sng">
                <a:solidFill>
                  <a:schemeClr val="dk1"/>
                </a:solidFill>
                <a:latin typeface="Nunito"/>
                <a:ea typeface="Nunito"/>
                <a:cs typeface="Nunito"/>
                <a:sym typeface="Nunito"/>
              </a:rPr>
              <a:t>AN Problem Tracker</a:t>
            </a:r>
            <a:endParaRPr sz="600" u="sng">
              <a:solidFill>
                <a:schemeClr val="dk1"/>
              </a:solidFill>
              <a:latin typeface="Nunito"/>
              <a:ea typeface="Nunito"/>
              <a:cs typeface="Nunito"/>
              <a:sym typeface="Nunito"/>
            </a:endParaRPr>
          </a:p>
          <a:p>
            <a:pPr indent="-266700" lvl="0" marL="457200" marR="0" rtl="0" algn="l">
              <a:lnSpc>
                <a:spcPct val="103033"/>
              </a:lnSpc>
              <a:spcBef>
                <a:spcPts val="0"/>
              </a:spcBef>
              <a:spcAft>
                <a:spcPts val="0"/>
              </a:spcAft>
              <a:buClr>
                <a:schemeClr val="dk1"/>
              </a:buClr>
              <a:buSzPts val="600"/>
              <a:buFont typeface="Nunito"/>
              <a:buChar char="●"/>
            </a:pPr>
            <a:r>
              <a:rPr lang="en" sz="600" u="sng">
                <a:solidFill>
                  <a:schemeClr val="dk1"/>
                </a:solidFill>
                <a:latin typeface="Nunito"/>
                <a:ea typeface="Nunito"/>
                <a:cs typeface="Nunito"/>
                <a:sym typeface="Nunito"/>
              </a:rPr>
              <a:t>Agent Feedback Form</a:t>
            </a:r>
            <a:endParaRPr sz="600" u="sng">
              <a:solidFill>
                <a:schemeClr val="dk1"/>
              </a:solidFill>
              <a:latin typeface="Nunito"/>
              <a:ea typeface="Nunito"/>
              <a:cs typeface="Nunito"/>
              <a:sym typeface="Nunito"/>
            </a:endParaRPr>
          </a:p>
          <a:p>
            <a:pPr indent="-266700" lvl="0" marL="457200" marR="0" rtl="0" algn="l">
              <a:lnSpc>
                <a:spcPct val="103033"/>
              </a:lnSpc>
              <a:spcBef>
                <a:spcPts val="0"/>
              </a:spcBef>
              <a:spcAft>
                <a:spcPts val="0"/>
              </a:spcAft>
              <a:buClr>
                <a:schemeClr val="dk1"/>
              </a:buClr>
              <a:buSzPts val="600"/>
              <a:buFont typeface="Nunito"/>
              <a:buChar char="●"/>
            </a:pPr>
            <a:r>
              <a:rPr lang="en" sz="600" u="sng">
                <a:solidFill>
                  <a:schemeClr val="dk1"/>
                </a:solidFill>
                <a:latin typeface="Nunito"/>
                <a:ea typeface="Nunito"/>
                <a:cs typeface="Nunito"/>
                <a:sym typeface="Nunito"/>
              </a:rPr>
              <a:t>KP Decommissioning Requests</a:t>
            </a:r>
            <a:endParaRPr sz="600" u="sng">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1"/>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Improved KP deployment</a:t>
            </a:r>
            <a:endParaRPr/>
          </a:p>
        </p:txBody>
      </p:sp>
      <p:sp>
        <p:nvSpPr>
          <p:cNvPr id="534" name="Google Shape;534;p61"/>
          <p:cNvSpPr/>
          <p:nvPr/>
        </p:nvSpPr>
        <p:spPr>
          <a:xfrm>
            <a:off x="369094" y="1450843"/>
            <a:ext cx="1096500" cy="15771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Included </a:t>
            </a:r>
            <a:endParaRPr b="1" i="0" sz="900" u="none" cap="none" strike="noStrike">
              <a:solidFill>
                <a:schemeClr val="dk1"/>
              </a:solidFill>
              <a:latin typeface="Nunito"/>
              <a:ea typeface="Nunito"/>
              <a:cs typeface="Nunito"/>
              <a:sym typeface="Nunito"/>
            </a:endParaRPr>
          </a:p>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In Scope</a:t>
            </a:r>
            <a:endParaRPr b="1" sz="900">
              <a:latin typeface="Nunito"/>
              <a:ea typeface="Nunito"/>
              <a:cs typeface="Nunito"/>
              <a:sym typeface="Nunito"/>
            </a:endParaRPr>
          </a:p>
        </p:txBody>
      </p:sp>
      <p:sp>
        <p:nvSpPr>
          <p:cNvPr id="535" name="Google Shape;535;p61"/>
          <p:cNvSpPr/>
          <p:nvPr/>
        </p:nvSpPr>
        <p:spPr>
          <a:xfrm>
            <a:off x="369094" y="3069931"/>
            <a:ext cx="1096500" cy="8196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Risks / Considerations</a:t>
            </a:r>
            <a:endParaRPr b="1" sz="900">
              <a:latin typeface="Nunito"/>
              <a:ea typeface="Nunito"/>
              <a:cs typeface="Nunito"/>
              <a:sym typeface="Nunito"/>
            </a:endParaRPr>
          </a:p>
        </p:txBody>
      </p:sp>
      <p:sp>
        <p:nvSpPr>
          <p:cNvPr id="536" name="Google Shape;536;p61"/>
          <p:cNvSpPr/>
          <p:nvPr/>
        </p:nvSpPr>
        <p:spPr>
          <a:xfrm>
            <a:off x="369100" y="859724"/>
            <a:ext cx="1096500" cy="5493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Summary</a:t>
            </a:r>
            <a:endParaRPr b="1" sz="900">
              <a:latin typeface="Nunito"/>
              <a:ea typeface="Nunito"/>
              <a:cs typeface="Nunito"/>
              <a:sym typeface="Nunito"/>
            </a:endParaRPr>
          </a:p>
        </p:txBody>
      </p:sp>
      <p:sp>
        <p:nvSpPr>
          <p:cNvPr id="537" name="Google Shape;537;p61"/>
          <p:cNvSpPr/>
          <p:nvPr/>
        </p:nvSpPr>
        <p:spPr>
          <a:xfrm>
            <a:off x="1556194" y="935831"/>
            <a:ext cx="7176900" cy="473100"/>
          </a:xfrm>
          <a:prstGeom prst="rect">
            <a:avLst/>
          </a:prstGeom>
          <a:noFill/>
          <a:ln>
            <a:noFill/>
          </a:ln>
        </p:spPr>
        <p:txBody>
          <a:bodyPr anchorCtr="0" anchor="ctr" bIns="68575" lIns="0" spcFirstLastPara="1" rIns="0" wrap="square" tIns="68575">
            <a:noAutofit/>
          </a:bodyPr>
          <a:lstStyle/>
          <a:p>
            <a:pPr indent="0" lvl="0" marL="0" marR="0" rtl="0" algn="l">
              <a:lnSpc>
                <a:spcPct val="150000"/>
              </a:lnSpc>
              <a:spcBef>
                <a:spcPts val="0"/>
              </a:spcBef>
              <a:spcAft>
                <a:spcPts val="0"/>
              </a:spcAft>
              <a:buNone/>
            </a:pPr>
            <a:r>
              <a:rPr lang="en" sz="1000">
                <a:solidFill>
                  <a:schemeClr val="dk1"/>
                </a:solidFill>
                <a:latin typeface="Nunito"/>
                <a:ea typeface="Nunito"/>
                <a:cs typeface="Nunito"/>
                <a:sym typeface="Nunito"/>
              </a:rPr>
              <a:t>We should have a mobile app to manage the repeated processes around KOKO Point deployment (inspection, civil works, deployment, etc.). Right now, everything is done on Google Forms / Sheets, which is unwieldy and off system.</a:t>
            </a:r>
            <a:endParaRPr sz="900">
              <a:solidFill>
                <a:schemeClr val="dk1"/>
              </a:solidFill>
              <a:latin typeface="Nunito"/>
              <a:ea typeface="Nunito"/>
              <a:cs typeface="Nunito"/>
              <a:sym typeface="Nunito"/>
            </a:endParaRPr>
          </a:p>
        </p:txBody>
      </p:sp>
      <p:sp>
        <p:nvSpPr>
          <p:cNvPr id="538" name="Google Shape;538;p61"/>
          <p:cNvSpPr/>
          <p:nvPr/>
        </p:nvSpPr>
        <p:spPr>
          <a:xfrm>
            <a:off x="1597819" y="1450763"/>
            <a:ext cx="7176900" cy="1577100"/>
          </a:xfrm>
          <a:prstGeom prst="rect">
            <a:avLst/>
          </a:prstGeom>
          <a:noFill/>
          <a:ln>
            <a:noFill/>
          </a:ln>
        </p:spPr>
        <p:txBody>
          <a:bodyPr anchorCtr="0" anchor="ctr" bIns="68575" lIns="0" spcFirstLastPara="1" rIns="0" wrap="square" tIns="68575">
            <a:noAutofit/>
          </a:bodyPr>
          <a:lstStyle/>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Mobile app for capturing field activities during deployment process i.e inspection, civil works, delivery, installation, fueling, calibration </a:t>
            </a:r>
            <a:endParaRPr sz="900">
              <a:solidFill>
                <a:schemeClr val="dk1"/>
              </a:solidFill>
              <a:latin typeface="Nunito"/>
              <a:ea typeface="Nunito"/>
              <a:cs typeface="Nunito"/>
              <a:sym typeface="Nunito"/>
            </a:endParaRPr>
          </a:p>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Scheduling activities from KOKO Admin agent page for each of these activities</a:t>
            </a:r>
            <a:endParaRPr sz="900">
              <a:solidFill>
                <a:schemeClr val="dk1"/>
              </a:solidFill>
              <a:latin typeface="Nunito"/>
              <a:ea typeface="Nunito"/>
              <a:cs typeface="Nunito"/>
              <a:sym typeface="Nunito"/>
            </a:endParaRPr>
          </a:p>
        </p:txBody>
      </p:sp>
      <p:sp>
        <p:nvSpPr>
          <p:cNvPr id="539" name="Google Shape;539;p61"/>
          <p:cNvSpPr/>
          <p:nvPr/>
        </p:nvSpPr>
        <p:spPr>
          <a:xfrm>
            <a:off x="1597819" y="3069938"/>
            <a:ext cx="7135500" cy="819600"/>
          </a:xfrm>
          <a:prstGeom prst="rect">
            <a:avLst/>
          </a:prstGeom>
          <a:noFill/>
          <a:ln>
            <a:noFill/>
          </a:ln>
        </p:spPr>
        <p:txBody>
          <a:bodyPr anchorCtr="0" anchor="ctr" bIns="68575" lIns="0" spcFirstLastPara="1" rIns="0" wrap="square" tIns="68575">
            <a:noAutofit/>
          </a:bodyPr>
          <a:lstStyle/>
          <a:p>
            <a:pPr indent="-146050" lvl="0" marL="1778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Needed to support Q3 plan growth of 75 new agents</a:t>
            </a:r>
            <a:endParaRPr sz="900">
              <a:solidFill>
                <a:schemeClr val="dk1"/>
              </a:solidFill>
              <a:latin typeface="Nunito"/>
              <a:ea typeface="Nunito"/>
              <a:cs typeface="Nunito"/>
              <a:sym typeface="Nunito"/>
            </a:endParaRPr>
          </a:p>
          <a:p>
            <a:pPr indent="-146050" lvl="0" marL="1778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Consider the 3rd party contractors(Lynk, SG, Weights &amp; measures) who might need access to an app or our system</a:t>
            </a:r>
            <a:endParaRPr sz="900">
              <a:solidFill>
                <a:schemeClr val="dk1"/>
              </a:solidFill>
              <a:latin typeface="Nunito"/>
              <a:ea typeface="Nunito"/>
              <a:cs typeface="Nunito"/>
              <a:sym typeface="Nunito"/>
            </a:endParaRPr>
          </a:p>
        </p:txBody>
      </p:sp>
      <p:sp>
        <p:nvSpPr>
          <p:cNvPr id="540" name="Google Shape;540;p61"/>
          <p:cNvSpPr/>
          <p:nvPr/>
        </p:nvSpPr>
        <p:spPr>
          <a:xfrm>
            <a:off x="4998250" y="3931450"/>
            <a:ext cx="1096500" cy="3219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Size</a:t>
            </a:r>
            <a:endParaRPr b="1" sz="900">
              <a:latin typeface="Nunito"/>
              <a:ea typeface="Nunito"/>
              <a:cs typeface="Nunito"/>
              <a:sym typeface="Nunito"/>
            </a:endParaRPr>
          </a:p>
        </p:txBody>
      </p:sp>
      <p:sp>
        <p:nvSpPr>
          <p:cNvPr id="541" name="Google Shape;541;p61"/>
          <p:cNvSpPr/>
          <p:nvPr/>
        </p:nvSpPr>
        <p:spPr>
          <a:xfrm>
            <a:off x="6206150" y="4001495"/>
            <a:ext cx="2703300" cy="1818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Large</a:t>
            </a:r>
            <a:endParaRPr sz="900">
              <a:solidFill>
                <a:schemeClr val="dk1"/>
              </a:solidFill>
              <a:latin typeface="Nunito"/>
              <a:ea typeface="Nunito"/>
              <a:cs typeface="Nunito"/>
              <a:sym typeface="Nunito"/>
            </a:endParaRPr>
          </a:p>
        </p:txBody>
      </p:sp>
      <p:sp>
        <p:nvSpPr>
          <p:cNvPr id="542" name="Google Shape;542;p61"/>
          <p:cNvSpPr/>
          <p:nvPr/>
        </p:nvSpPr>
        <p:spPr>
          <a:xfrm>
            <a:off x="369094" y="3931444"/>
            <a:ext cx="1096500" cy="382800"/>
          </a:xfrm>
          <a:prstGeom prst="rect">
            <a:avLst/>
          </a:prstGeom>
          <a:solidFill>
            <a:srgbClr val="65D9F8"/>
          </a:solidFill>
          <a:ln>
            <a:noFill/>
          </a:ln>
        </p:spPr>
        <p:txBody>
          <a:bodyPr anchorCtr="0" anchor="ctr" bIns="101200" lIns="0" spcFirstLastPara="1" rIns="0" wrap="square" tIns="101200">
            <a:noAutofit/>
          </a:bodyPr>
          <a:lstStyle/>
          <a:p>
            <a:pPr indent="0" lvl="0" marL="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EXCO</a:t>
            </a:r>
            <a:endParaRPr b="1" sz="900">
              <a:latin typeface="Nunito"/>
              <a:ea typeface="Nunito"/>
              <a:cs typeface="Nunito"/>
              <a:sym typeface="Nunito"/>
            </a:endParaRPr>
          </a:p>
        </p:txBody>
      </p:sp>
      <p:sp>
        <p:nvSpPr>
          <p:cNvPr id="543" name="Google Shape;543;p61"/>
          <p:cNvSpPr/>
          <p:nvPr/>
        </p:nvSpPr>
        <p:spPr>
          <a:xfrm>
            <a:off x="1577006" y="3931444"/>
            <a:ext cx="3246600" cy="2739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Ari</a:t>
            </a:r>
            <a:endParaRPr sz="900">
              <a:solidFill>
                <a:schemeClr val="dk1"/>
              </a:solidFill>
              <a:latin typeface="Nunito"/>
              <a:ea typeface="Nunito"/>
              <a:cs typeface="Nunito"/>
              <a:sym typeface="Nunito"/>
            </a:endParaRPr>
          </a:p>
        </p:txBody>
      </p:sp>
      <p:sp>
        <p:nvSpPr>
          <p:cNvPr id="544" name="Google Shape;544;p61"/>
          <p:cNvSpPr/>
          <p:nvPr/>
        </p:nvSpPr>
        <p:spPr>
          <a:xfrm>
            <a:off x="6206153" y="4356175"/>
            <a:ext cx="1516500" cy="2739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u="sng">
                <a:solidFill>
                  <a:schemeClr val="hlink"/>
                </a:solidFill>
                <a:latin typeface="Nunito"/>
                <a:ea typeface="Nunito"/>
                <a:cs typeface="Nunito"/>
                <a:sym typeface="Nunito"/>
                <a:hlinkClick r:id="rId4"/>
              </a:rPr>
              <a:t>Scoping</a:t>
            </a:r>
            <a:endParaRPr sz="900">
              <a:solidFill>
                <a:schemeClr val="dk1"/>
              </a:solidFill>
              <a:latin typeface="Nunito"/>
              <a:ea typeface="Nunito"/>
              <a:cs typeface="Nunito"/>
              <a:sym typeface="Nunito"/>
            </a:endParaRPr>
          </a:p>
        </p:txBody>
      </p:sp>
      <p:sp>
        <p:nvSpPr>
          <p:cNvPr id="545" name="Google Shape;545;p61"/>
          <p:cNvSpPr/>
          <p:nvPr/>
        </p:nvSpPr>
        <p:spPr>
          <a:xfrm>
            <a:off x="4998244" y="4301725"/>
            <a:ext cx="1096500" cy="382800"/>
          </a:xfrm>
          <a:prstGeom prst="rect">
            <a:avLst/>
          </a:prstGeom>
          <a:solidFill>
            <a:srgbClr val="65D9F8"/>
          </a:solidFill>
          <a:ln>
            <a:noFill/>
          </a:ln>
        </p:spPr>
        <p:txBody>
          <a:bodyPr anchorCtr="0" anchor="ctr" bIns="101200" lIns="0" spcFirstLastPara="1" rIns="0" wrap="square" tIns="101200">
            <a:noAutofit/>
          </a:bodyPr>
          <a:lstStyle/>
          <a:p>
            <a:pPr indent="0" lvl="0" marL="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Current Phase</a:t>
            </a:r>
            <a:endParaRPr b="1" sz="900">
              <a:latin typeface="Nunito"/>
              <a:ea typeface="Nunito"/>
              <a:cs typeface="Nunito"/>
              <a:sym typeface="Nunito"/>
            </a:endParaRPr>
          </a:p>
        </p:txBody>
      </p:sp>
      <p:sp>
        <p:nvSpPr>
          <p:cNvPr id="546" name="Google Shape;546;p61"/>
          <p:cNvSpPr/>
          <p:nvPr/>
        </p:nvSpPr>
        <p:spPr>
          <a:xfrm>
            <a:off x="369100" y="4356177"/>
            <a:ext cx="1096500" cy="2739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Stakeholders</a:t>
            </a:r>
            <a:endParaRPr b="1" sz="900">
              <a:latin typeface="Nunito"/>
              <a:ea typeface="Nunito"/>
              <a:cs typeface="Nunito"/>
              <a:sym typeface="Nunito"/>
            </a:endParaRPr>
          </a:p>
        </p:txBody>
      </p:sp>
      <p:sp>
        <p:nvSpPr>
          <p:cNvPr id="547" name="Google Shape;547;p61"/>
          <p:cNvSpPr/>
          <p:nvPr/>
        </p:nvSpPr>
        <p:spPr>
          <a:xfrm>
            <a:off x="1597825" y="4301730"/>
            <a:ext cx="2703300" cy="3828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Deployment, fuel logistics, network operations</a:t>
            </a:r>
            <a:r>
              <a:rPr lang="en" sz="900">
                <a:solidFill>
                  <a:schemeClr val="dk1"/>
                </a:solidFill>
                <a:latin typeface="Nunito"/>
                <a:ea typeface="Nunito"/>
                <a:cs typeface="Nunito"/>
                <a:sym typeface="Nunito"/>
              </a:rPr>
              <a:t>, agent sales</a:t>
            </a:r>
            <a:endParaRPr sz="900">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2"/>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Agent payments processing</a:t>
            </a:r>
            <a:endParaRPr/>
          </a:p>
        </p:txBody>
      </p:sp>
      <p:sp>
        <p:nvSpPr>
          <p:cNvPr id="553" name="Google Shape;553;p62"/>
          <p:cNvSpPr/>
          <p:nvPr/>
        </p:nvSpPr>
        <p:spPr>
          <a:xfrm>
            <a:off x="369094" y="1450843"/>
            <a:ext cx="1096500" cy="15771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Included </a:t>
            </a:r>
            <a:endParaRPr b="1" i="0" sz="900" u="none" cap="none" strike="noStrike">
              <a:solidFill>
                <a:schemeClr val="dk1"/>
              </a:solidFill>
              <a:latin typeface="Nunito"/>
              <a:ea typeface="Nunito"/>
              <a:cs typeface="Nunito"/>
              <a:sym typeface="Nunito"/>
            </a:endParaRPr>
          </a:p>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In Scope</a:t>
            </a:r>
            <a:endParaRPr b="1" sz="900">
              <a:latin typeface="Nunito"/>
              <a:ea typeface="Nunito"/>
              <a:cs typeface="Nunito"/>
              <a:sym typeface="Nunito"/>
            </a:endParaRPr>
          </a:p>
        </p:txBody>
      </p:sp>
      <p:sp>
        <p:nvSpPr>
          <p:cNvPr id="554" name="Google Shape;554;p62"/>
          <p:cNvSpPr/>
          <p:nvPr/>
        </p:nvSpPr>
        <p:spPr>
          <a:xfrm>
            <a:off x="369094" y="3069931"/>
            <a:ext cx="1096500" cy="8196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Risks / Considerations</a:t>
            </a:r>
            <a:endParaRPr b="1" sz="900">
              <a:latin typeface="Nunito"/>
              <a:ea typeface="Nunito"/>
              <a:cs typeface="Nunito"/>
              <a:sym typeface="Nunito"/>
            </a:endParaRPr>
          </a:p>
        </p:txBody>
      </p:sp>
      <p:sp>
        <p:nvSpPr>
          <p:cNvPr id="555" name="Google Shape;555;p62"/>
          <p:cNvSpPr/>
          <p:nvPr/>
        </p:nvSpPr>
        <p:spPr>
          <a:xfrm>
            <a:off x="369100" y="859724"/>
            <a:ext cx="1096500" cy="5493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Summary</a:t>
            </a:r>
            <a:endParaRPr b="1" sz="900">
              <a:latin typeface="Nunito"/>
              <a:ea typeface="Nunito"/>
              <a:cs typeface="Nunito"/>
              <a:sym typeface="Nunito"/>
            </a:endParaRPr>
          </a:p>
        </p:txBody>
      </p:sp>
      <p:sp>
        <p:nvSpPr>
          <p:cNvPr id="556" name="Google Shape;556;p62"/>
          <p:cNvSpPr/>
          <p:nvPr/>
        </p:nvSpPr>
        <p:spPr>
          <a:xfrm>
            <a:off x="1556194" y="935831"/>
            <a:ext cx="7176900" cy="473100"/>
          </a:xfrm>
          <a:prstGeom prst="rect">
            <a:avLst/>
          </a:prstGeom>
          <a:noFill/>
          <a:ln>
            <a:noFill/>
          </a:ln>
        </p:spPr>
        <p:txBody>
          <a:bodyPr anchorCtr="0" anchor="ctr" bIns="68575" lIns="0" spcFirstLastPara="1" rIns="0" wrap="square" tIns="68575">
            <a:noAutofit/>
          </a:bodyPr>
          <a:lstStyle/>
          <a:p>
            <a:pPr indent="0" lvl="0" marL="0" marR="0" rtl="0" algn="l">
              <a:lnSpc>
                <a:spcPct val="150000"/>
              </a:lnSpc>
              <a:spcBef>
                <a:spcPts val="0"/>
              </a:spcBef>
              <a:spcAft>
                <a:spcPts val="0"/>
              </a:spcAft>
              <a:buNone/>
            </a:pPr>
            <a:r>
              <a:rPr lang="en" sz="1000">
                <a:solidFill>
                  <a:schemeClr val="dk1"/>
                </a:solidFill>
                <a:latin typeface="Nunito"/>
                <a:ea typeface="Nunito"/>
                <a:cs typeface="Nunito"/>
                <a:sym typeface="Nunito"/>
              </a:rPr>
              <a:t>Currently, there is no process available to reconcile the vendor bills with the draft payments created through schedulers. This process is done manually and takes days of effort with little value addition in this approach.</a:t>
            </a:r>
            <a:endParaRPr sz="900">
              <a:solidFill>
                <a:schemeClr val="dk1"/>
              </a:solidFill>
              <a:latin typeface="Nunito"/>
              <a:ea typeface="Nunito"/>
              <a:cs typeface="Nunito"/>
              <a:sym typeface="Nunito"/>
            </a:endParaRPr>
          </a:p>
        </p:txBody>
      </p:sp>
      <p:sp>
        <p:nvSpPr>
          <p:cNvPr id="557" name="Google Shape;557;p62"/>
          <p:cNvSpPr/>
          <p:nvPr/>
        </p:nvSpPr>
        <p:spPr>
          <a:xfrm>
            <a:off x="1597819" y="1450763"/>
            <a:ext cx="7176900" cy="1577100"/>
          </a:xfrm>
          <a:prstGeom prst="rect">
            <a:avLst/>
          </a:prstGeom>
          <a:noFill/>
          <a:ln>
            <a:noFill/>
          </a:ln>
        </p:spPr>
        <p:txBody>
          <a:bodyPr anchorCtr="0" anchor="ctr" bIns="68575" lIns="0" spcFirstLastPara="1" rIns="0" wrap="square" tIns="68575">
            <a:noAutofit/>
          </a:bodyPr>
          <a:lstStyle/>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Find a way to capture the actual agent payable amount in Odoo</a:t>
            </a:r>
            <a:endParaRPr sz="900">
              <a:solidFill>
                <a:schemeClr val="dk1"/>
              </a:solidFill>
              <a:latin typeface="Nunito"/>
              <a:ea typeface="Nunito"/>
              <a:cs typeface="Nunito"/>
              <a:sym typeface="Nunito"/>
            </a:endParaRPr>
          </a:p>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Update when agents have been paid</a:t>
            </a:r>
            <a:endParaRPr sz="900">
              <a:solidFill>
                <a:schemeClr val="dk1"/>
              </a:solidFill>
              <a:latin typeface="Nunito"/>
              <a:ea typeface="Nunito"/>
              <a:cs typeface="Nunito"/>
              <a:sym typeface="Nunito"/>
            </a:endParaRPr>
          </a:p>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Better invoicing structures that make sense for our business</a:t>
            </a:r>
            <a:endParaRPr sz="900">
              <a:solidFill>
                <a:schemeClr val="dk1"/>
              </a:solidFill>
              <a:latin typeface="Nunito"/>
              <a:ea typeface="Nunito"/>
              <a:cs typeface="Nunito"/>
              <a:sym typeface="Nunito"/>
            </a:endParaRPr>
          </a:p>
        </p:txBody>
      </p:sp>
      <p:sp>
        <p:nvSpPr>
          <p:cNvPr id="558" name="Google Shape;558;p62"/>
          <p:cNvSpPr/>
          <p:nvPr/>
        </p:nvSpPr>
        <p:spPr>
          <a:xfrm>
            <a:off x="1597819" y="3069938"/>
            <a:ext cx="7135500" cy="819600"/>
          </a:xfrm>
          <a:prstGeom prst="rect">
            <a:avLst/>
          </a:prstGeom>
          <a:noFill/>
          <a:ln>
            <a:noFill/>
          </a:ln>
        </p:spPr>
        <p:txBody>
          <a:bodyPr anchorCtr="0" anchor="ctr" bIns="68575" lIns="0" spcFirstLastPara="1" rIns="0" wrap="square" tIns="68575">
            <a:noAutofit/>
          </a:bodyPr>
          <a:lstStyle/>
          <a:p>
            <a:pPr indent="-146050" lvl="0" marL="1778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What is there today is overly complex, not fit for purpose and needs overhauling as has become a concern for auditors</a:t>
            </a:r>
            <a:endParaRPr sz="900">
              <a:solidFill>
                <a:schemeClr val="dk1"/>
              </a:solidFill>
              <a:latin typeface="Nunito"/>
              <a:ea typeface="Nunito"/>
              <a:cs typeface="Nunito"/>
              <a:sym typeface="Nunito"/>
            </a:endParaRPr>
          </a:p>
        </p:txBody>
      </p:sp>
      <p:sp>
        <p:nvSpPr>
          <p:cNvPr id="559" name="Google Shape;559;p62"/>
          <p:cNvSpPr/>
          <p:nvPr/>
        </p:nvSpPr>
        <p:spPr>
          <a:xfrm>
            <a:off x="4998250" y="3931450"/>
            <a:ext cx="1096500" cy="3219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Size</a:t>
            </a:r>
            <a:endParaRPr b="1" sz="900">
              <a:latin typeface="Nunito"/>
              <a:ea typeface="Nunito"/>
              <a:cs typeface="Nunito"/>
              <a:sym typeface="Nunito"/>
            </a:endParaRPr>
          </a:p>
        </p:txBody>
      </p:sp>
      <p:sp>
        <p:nvSpPr>
          <p:cNvPr id="560" name="Google Shape;560;p62"/>
          <p:cNvSpPr/>
          <p:nvPr/>
        </p:nvSpPr>
        <p:spPr>
          <a:xfrm>
            <a:off x="6206150" y="4001495"/>
            <a:ext cx="2703300" cy="1818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Medium / Large</a:t>
            </a:r>
            <a:endParaRPr sz="900">
              <a:solidFill>
                <a:schemeClr val="dk1"/>
              </a:solidFill>
              <a:latin typeface="Nunito"/>
              <a:ea typeface="Nunito"/>
              <a:cs typeface="Nunito"/>
              <a:sym typeface="Nunito"/>
            </a:endParaRPr>
          </a:p>
        </p:txBody>
      </p:sp>
      <p:sp>
        <p:nvSpPr>
          <p:cNvPr id="561" name="Google Shape;561;p62"/>
          <p:cNvSpPr/>
          <p:nvPr/>
        </p:nvSpPr>
        <p:spPr>
          <a:xfrm>
            <a:off x="369094" y="3931444"/>
            <a:ext cx="1096500" cy="382800"/>
          </a:xfrm>
          <a:prstGeom prst="rect">
            <a:avLst/>
          </a:prstGeom>
          <a:solidFill>
            <a:srgbClr val="65D9F8"/>
          </a:solidFill>
          <a:ln>
            <a:noFill/>
          </a:ln>
        </p:spPr>
        <p:txBody>
          <a:bodyPr anchorCtr="0" anchor="ctr" bIns="101200" lIns="0" spcFirstLastPara="1" rIns="0" wrap="square" tIns="101200">
            <a:noAutofit/>
          </a:bodyPr>
          <a:lstStyle/>
          <a:p>
            <a:pPr indent="0" lvl="0" marL="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EXCO</a:t>
            </a:r>
            <a:endParaRPr b="1" sz="900">
              <a:latin typeface="Nunito"/>
              <a:ea typeface="Nunito"/>
              <a:cs typeface="Nunito"/>
              <a:sym typeface="Nunito"/>
            </a:endParaRPr>
          </a:p>
        </p:txBody>
      </p:sp>
      <p:sp>
        <p:nvSpPr>
          <p:cNvPr id="562" name="Google Shape;562;p62"/>
          <p:cNvSpPr/>
          <p:nvPr/>
        </p:nvSpPr>
        <p:spPr>
          <a:xfrm>
            <a:off x="1577006" y="3931444"/>
            <a:ext cx="3246600" cy="2739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Ari</a:t>
            </a:r>
            <a:endParaRPr sz="900">
              <a:solidFill>
                <a:schemeClr val="dk1"/>
              </a:solidFill>
              <a:latin typeface="Nunito"/>
              <a:ea typeface="Nunito"/>
              <a:cs typeface="Nunito"/>
              <a:sym typeface="Nunito"/>
            </a:endParaRPr>
          </a:p>
        </p:txBody>
      </p:sp>
      <p:sp>
        <p:nvSpPr>
          <p:cNvPr id="563" name="Google Shape;563;p62"/>
          <p:cNvSpPr/>
          <p:nvPr/>
        </p:nvSpPr>
        <p:spPr>
          <a:xfrm>
            <a:off x="6206153" y="4356175"/>
            <a:ext cx="1516500" cy="2739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Scoping</a:t>
            </a:r>
            <a:endParaRPr sz="900">
              <a:solidFill>
                <a:schemeClr val="dk1"/>
              </a:solidFill>
              <a:latin typeface="Nunito"/>
              <a:ea typeface="Nunito"/>
              <a:cs typeface="Nunito"/>
              <a:sym typeface="Nunito"/>
            </a:endParaRPr>
          </a:p>
        </p:txBody>
      </p:sp>
      <p:sp>
        <p:nvSpPr>
          <p:cNvPr id="564" name="Google Shape;564;p62"/>
          <p:cNvSpPr/>
          <p:nvPr/>
        </p:nvSpPr>
        <p:spPr>
          <a:xfrm>
            <a:off x="4998244" y="4301725"/>
            <a:ext cx="1096500" cy="382800"/>
          </a:xfrm>
          <a:prstGeom prst="rect">
            <a:avLst/>
          </a:prstGeom>
          <a:solidFill>
            <a:srgbClr val="65D9F8"/>
          </a:solidFill>
          <a:ln>
            <a:noFill/>
          </a:ln>
        </p:spPr>
        <p:txBody>
          <a:bodyPr anchorCtr="0" anchor="ctr" bIns="101200" lIns="0" spcFirstLastPara="1" rIns="0" wrap="square" tIns="101200">
            <a:noAutofit/>
          </a:bodyPr>
          <a:lstStyle/>
          <a:p>
            <a:pPr indent="0" lvl="0" marL="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Current Phase</a:t>
            </a:r>
            <a:endParaRPr b="1" sz="900">
              <a:latin typeface="Nunito"/>
              <a:ea typeface="Nunito"/>
              <a:cs typeface="Nunito"/>
              <a:sym typeface="Nunito"/>
            </a:endParaRPr>
          </a:p>
        </p:txBody>
      </p:sp>
      <p:sp>
        <p:nvSpPr>
          <p:cNvPr id="565" name="Google Shape;565;p62"/>
          <p:cNvSpPr/>
          <p:nvPr/>
        </p:nvSpPr>
        <p:spPr>
          <a:xfrm>
            <a:off x="369100" y="4356177"/>
            <a:ext cx="1096500" cy="2739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Stakeholders</a:t>
            </a:r>
            <a:endParaRPr b="1" sz="900">
              <a:latin typeface="Nunito"/>
              <a:ea typeface="Nunito"/>
              <a:cs typeface="Nunito"/>
              <a:sym typeface="Nunito"/>
            </a:endParaRPr>
          </a:p>
        </p:txBody>
      </p:sp>
      <p:sp>
        <p:nvSpPr>
          <p:cNvPr id="566" name="Google Shape;566;p62"/>
          <p:cNvSpPr/>
          <p:nvPr/>
        </p:nvSpPr>
        <p:spPr>
          <a:xfrm>
            <a:off x="1597825" y="4301730"/>
            <a:ext cx="2703300" cy="3828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Finance, agent sales</a:t>
            </a:r>
            <a:endParaRPr sz="900">
              <a:solidFill>
                <a:schemeClr val="dk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Agent product offering changes</a:t>
            </a:r>
            <a:endParaRPr/>
          </a:p>
        </p:txBody>
      </p:sp>
      <p:sp>
        <p:nvSpPr>
          <p:cNvPr id="572" name="Google Shape;572;p63"/>
          <p:cNvSpPr/>
          <p:nvPr/>
        </p:nvSpPr>
        <p:spPr>
          <a:xfrm>
            <a:off x="369094" y="1450843"/>
            <a:ext cx="1096500" cy="15771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Included </a:t>
            </a:r>
            <a:endParaRPr b="1" i="0" sz="900" u="none" cap="none" strike="noStrike">
              <a:solidFill>
                <a:schemeClr val="dk1"/>
              </a:solidFill>
              <a:latin typeface="Nunito"/>
              <a:ea typeface="Nunito"/>
              <a:cs typeface="Nunito"/>
              <a:sym typeface="Nunito"/>
            </a:endParaRPr>
          </a:p>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In Scope</a:t>
            </a:r>
            <a:endParaRPr b="1" sz="900">
              <a:latin typeface="Nunito"/>
              <a:ea typeface="Nunito"/>
              <a:cs typeface="Nunito"/>
              <a:sym typeface="Nunito"/>
            </a:endParaRPr>
          </a:p>
        </p:txBody>
      </p:sp>
      <p:sp>
        <p:nvSpPr>
          <p:cNvPr id="573" name="Google Shape;573;p63"/>
          <p:cNvSpPr/>
          <p:nvPr/>
        </p:nvSpPr>
        <p:spPr>
          <a:xfrm>
            <a:off x="369094" y="3069931"/>
            <a:ext cx="1096500" cy="8196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Risks / Considerations</a:t>
            </a:r>
            <a:endParaRPr b="1" sz="900">
              <a:latin typeface="Nunito"/>
              <a:ea typeface="Nunito"/>
              <a:cs typeface="Nunito"/>
              <a:sym typeface="Nunito"/>
            </a:endParaRPr>
          </a:p>
        </p:txBody>
      </p:sp>
      <p:sp>
        <p:nvSpPr>
          <p:cNvPr id="574" name="Google Shape;574;p63"/>
          <p:cNvSpPr/>
          <p:nvPr/>
        </p:nvSpPr>
        <p:spPr>
          <a:xfrm>
            <a:off x="369100" y="859724"/>
            <a:ext cx="1096500" cy="5493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Summary</a:t>
            </a:r>
            <a:endParaRPr b="1" sz="900">
              <a:latin typeface="Nunito"/>
              <a:ea typeface="Nunito"/>
              <a:cs typeface="Nunito"/>
              <a:sym typeface="Nunito"/>
            </a:endParaRPr>
          </a:p>
        </p:txBody>
      </p:sp>
      <p:sp>
        <p:nvSpPr>
          <p:cNvPr id="575" name="Google Shape;575;p63"/>
          <p:cNvSpPr/>
          <p:nvPr/>
        </p:nvSpPr>
        <p:spPr>
          <a:xfrm>
            <a:off x="1556194" y="935831"/>
            <a:ext cx="7176900" cy="473100"/>
          </a:xfrm>
          <a:prstGeom prst="rect">
            <a:avLst/>
          </a:prstGeom>
          <a:noFill/>
          <a:ln>
            <a:noFill/>
          </a:ln>
        </p:spPr>
        <p:txBody>
          <a:bodyPr anchorCtr="0" anchor="ctr" bIns="68575" lIns="0" spcFirstLastPara="1" rIns="0" wrap="square" tIns="68575">
            <a:noAutofit/>
          </a:bodyPr>
          <a:lstStyle/>
          <a:p>
            <a:pPr indent="0" lvl="0" marL="0" marR="0" rtl="0" algn="l">
              <a:lnSpc>
                <a:spcPct val="150000"/>
              </a:lnSpc>
              <a:spcBef>
                <a:spcPts val="0"/>
              </a:spcBef>
              <a:spcAft>
                <a:spcPts val="0"/>
              </a:spcAft>
              <a:buNone/>
            </a:pPr>
            <a:r>
              <a:rPr lang="en" sz="1000">
                <a:solidFill>
                  <a:schemeClr val="dk1"/>
                </a:solidFill>
                <a:latin typeface="Nunito"/>
                <a:ea typeface="Nunito"/>
                <a:cs typeface="Nunito"/>
                <a:sym typeface="Nunito"/>
              </a:rPr>
              <a:t>The agent product is believed to be too complex for agents and needs to be redesigned to improve profitability for agents and KOKO.</a:t>
            </a:r>
            <a:endParaRPr sz="900">
              <a:solidFill>
                <a:schemeClr val="dk1"/>
              </a:solidFill>
              <a:latin typeface="Nunito"/>
              <a:ea typeface="Nunito"/>
              <a:cs typeface="Nunito"/>
              <a:sym typeface="Nunito"/>
            </a:endParaRPr>
          </a:p>
        </p:txBody>
      </p:sp>
      <p:sp>
        <p:nvSpPr>
          <p:cNvPr id="576" name="Google Shape;576;p63"/>
          <p:cNvSpPr/>
          <p:nvPr/>
        </p:nvSpPr>
        <p:spPr>
          <a:xfrm>
            <a:off x="1597819" y="1450763"/>
            <a:ext cx="7176900" cy="1577100"/>
          </a:xfrm>
          <a:prstGeom prst="rect">
            <a:avLst/>
          </a:prstGeom>
          <a:noFill/>
          <a:ln>
            <a:noFill/>
          </a:ln>
        </p:spPr>
        <p:txBody>
          <a:bodyPr anchorCtr="0" anchor="ctr" bIns="68575" lIns="0" spcFirstLastPara="1" rIns="0" wrap="square" tIns="68575">
            <a:noAutofit/>
          </a:bodyPr>
          <a:lstStyle/>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Remove advertising fees</a:t>
            </a:r>
            <a:endParaRPr sz="900">
              <a:solidFill>
                <a:schemeClr val="dk1"/>
              </a:solidFill>
              <a:latin typeface="Nunito"/>
              <a:ea typeface="Nunito"/>
              <a:cs typeface="Nunito"/>
              <a:sym typeface="Nunito"/>
            </a:endParaRPr>
          </a:p>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Provide meaningful monthly statements and payouts</a:t>
            </a:r>
            <a:endParaRPr sz="900">
              <a:solidFill>
                <a:schemeClr val="dk1"/>
              </a:solidFill>
              <a:latin typeface="Nunito"/>
              <a:ea typeface="Nunito"/>
              <a:cs typeface="Nunito"/>
              <a:sym typeface="Nunito"/>
            </a:endParaRPr>
          </a:p>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Add sales incentives </a:t>
            </a:r>
            <a:endParaRPr sz="900">
              <a:solidFill>
                <a:schemeClr val="dk1"/>
              </a:solidFill>
              <a:latin typeface="Nunito"/>
              <a:ea typeface="Nunito"/>
              <a:cs typeface="Nunito"/>
              <a:sym typeface="Nunito"/>
            </a:endParaRPr>
          </a:p>
        </p:txBody>
      </p:sp>
      <p:sp>
        <p:nvSpPr>
          <p:cNvPr id="577" name="Google Shape;577;p63"/>
          <p:cNvSpPr/>
          <p:nvPr/>
        </p:nvSpPr>
        <p:spPr>
          <a:xfrm>
            <a:off x="1597819" y="3069938"/>
            <a:ext cx="7135500" cy="819600"/>
          </a:xfrm>
          <a:prstGeom prst="rect">
            <a:avLst/>
          </a:prstGeom>
          <a:noFill/>
          <a:ln>
            <a:noFill/>
          </a:ln>
        </p:spPr>
        <p:txBody>
          <a:bodyPr anchorCtr="0" anchor="ctr" bIns="68575" lIns="0" spcFirstLastPara="1" rIns="0" wrap="square" tIns="68575">
            <a:noAutofit/>
          </a:bodyPr>
          <a:lstStyle/>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More discovery required but some ideas that have been discussed:</a:t>
            </a:r>
            <a:endParaRPr sz="900">
              <a:solidFill>
                <a:schemeClr val="dk1"/>
              </a:solidFill>
              <a:latin typeface="Nunito"/>
              <a:ea typeface="Nunito"/>
              <a:cs typeface="Nunito"/>
              <a:sym typeface="Nunito"/>
            </a:endParaRPr>
          </a:p>
        </p:txBody>
      </p:sp>
      <p:sp>
        <p:nvSpPr>
          <p:cNvPr id="578" name="Google Shape;578;p63"/>
          <p:cNvSpPr/>
          <p:nvPr/>
        </p:nvSpPr>
        <p:spPr>
          <a:xfrm>
            <a:off x="4998250" y="3931450"/>
            <a:ext cx="1096500" cy="3219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Size</a:t>
            </a:r>
            <a:endParaRPr b="1" sz="900">
              <a:latin typeface="Nunito"/>
              <a:ea typeface="Nunito"/>
              <a:cs typeface="Nunito"/>
              <a:sym typeface="Nunito"/>
            </a:endParaRPr>
          </a:p>
        </p:txBody>
      </p:sp>
      <p:sp>
        <p:nvSpPr>
          <p:cNvPr id="579" name="Google Shape;579;p63"/>
          <p:cNvSpPr/>
          <p:nvPr/>
        </p:nvSpPr>
        <p:spPr>
          <a:xfrm>
            <a:off x="6206150" y="4001495"/>
            <a:ext cx="2703300" cy="1818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TBD</a:t>
            </a:r>
            <a:endParaRPr sz="900">
              <a:solidFill>
                <a:schemeClr val="dk1"/>
              </a:solidFill>
              <a:latin typeface="Nunito"/>
              <a:ea typeface="Nunito"/>
              <a:cs typeface="Nunito"/>
              <a:sym typeface="Nunito"/>
            </a:endParaRPr>
          </a:p>
        </p:txBody>
      </p:sp>
      <p:sp>
        <p:nvSpPr>
          <p:cNvPr id="580" name="Google Shape;580;p63"/>
          <p:cNvSpPr/>
          <p:nvPr/>
        </p:nvSpPr>
        <p:spPr>
          <a:xfrm>
            <a:off x="369094" y="3931444"/>
            <a:ext cx="1096500" cy="382800"/>
          </a:xfrm>
          <a:prstGeom prst="rect">
            <a:avLst/>
          </a:prstGeom>
          <a:solidFill>
            <a:srgbClr val="65D9F8"/>
          </a:solidFill>
          <a:ln>
            <a:noFill/>
          </a:ln>
        </p:spPr>
        <p:txBody>
          <a:bodyPr anchorCtr="0" anchor="ctr" bIns="101200" lIns="0" spcFirstLastPara="1" rIns="0" wrap="square" tIns="101200">
            <a:noAutofit/>
          </a:bodyPr>
          <a:lstStyle/>
          <a:p>
            <a:pPr indent="0" lvl="0" marL="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EXCO</a:t>
            </a:r>
            <a:endParaRPr b="1" sz="900">
              <a:latin typeface="Nunito"/>
              <a:ea typeface="Nunito"/>
              <a:cs typeface="Nunito"/>
              <a:sym typeface="Nunito"/>
            </a:endParaRPr>
          </a:p>
        </p:txBody>
      </p:sp>
      <p:sp>
        <p:nvSpPr>
          <p:cNvPr id="581" name="Google Shape;581;p63"/>
          <p:cNvSpPr/>
          <p:nvPr/>
        </p:nvSpPr>
        <p:spPr>
          <a:xfrm>
            <a:off x="1577006" y="3931444"/>
            <a:ext cx="3246600" cy="2739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Ari</a:t>
            </a:r>
            <a:endParaRPr sz="900">
              <a:solidFill>
                <a:schemeClr val="dk1"/>
              </a:solidFill>
              <a:latin typeface="Nunito"/>
              <a:ea typeface="Nunito"/>
              <a:cs typeface="Nunito"/>
              <a:sym typeface="Nunito"/>
            </a:endParaRPr>
          </a:p>
        </p:txBody>
      </p:sp>
      <p:sp>
        <p:nvSpPr>
          <p:cNvPr id="582" name="Google Shape;582;p63"/>
          <p:cNvSpPr/>
          <p:nvPr/>
        </p:nvSpPr>
        <p:spPr>
          <a:xfrm>
            <a:off x="6206153" y="4356175"/>
            <a:ext cx="1516500" cy="2739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TBD</a:t>
            </a:r>
            <a:endParaRPr sz="900">
              <a:solidFill>
                <a:schemeClr val="dk1"/>
              </a:solidFill>
              <a:latin typeface="Nunito"/>
              <a:ea typeface="Nunito"/>
              <a:cs typeface="Nunito"/>
              <a:sym typeface="Nunito"/>
            </a:endParaRPr>
          </a:p>
        </p:txBody>
      </p:sp>
      <p:sp>
        <p:nvSpPr>
          <p:cNvPr id="583" name="Google Shape;583;p63"/>
          <p:cNvSpPr/>
          <p:nvPr/>
        </p:nvSpPr>
        <p:spPr>
          <a:xfrm>
            <a:off x="4998244" y="4301725"/>
            <a:ext cx="1096500" cy="382800"/>
          </a:xfrm>
          <a:prstGeom prst="rect">
            <a:avLst/>
          </a:prstGeom>
          <a:solidFill>
            <a:srgbClr val="65D9F8"/>
          </a:solidFill>
          <a:ln>
            <a:noFill/>
          </a:ln>
        </p:spPr>
        <p:txBody>
          <a:bodyPr anchorCtr="0" anchor="ctr" bIns="101200" lIns="0" spcFirstLastPara="1" rIns="0" wrap="square" tIns="101200">
            <a:noAutofit/>
          </a:bodyPr>
          <a:lstStyle/>
          <a:p>
            <a:pPr indent="0" lvl="0" marL="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Current Phase</a:t>
            </a:r>
            <a:endParaRPr b="1" sz="900">
              <a:latin typeface="Nunito"/>
              <a:ea typeface="Nunito"/>
              <a:cs typeface="Nunito"/>
              <a:sym typeface="Nunito"/>
            </a:endParaRPr>
          </a:p>
        </p:txBody>
      </p:sp>
      <p:sp>
        <p:nvSpPr>
          <p:cNvPr id="584" name="Google Shape;584;p63"/>
          <p:cNvSpPr/>
          <p:nvPr/>
        </p:nvSpPr>
        <p:spPr>
          <a:xfrm>
            <a:off x="369100" y="4356177"/>
            <a:ext cx="1096500" cy="2739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Stakeholders</a:t>
            </a:r>
            <a:endParaRPr b="1" sz="900">
              <a:latin typeface="Nunito"/>
              <a:ea typeface="Nunito"/>
              <a:cs typeface="Nunito"/>
              <a:sym typeface="Nunito"/>
            </a:endParaRPr>
          </a:p>
        </p:txBody>
      </p:sp>
      <p:sp>
        <p:nvSpPr>
          <p:cNvPr id="585" name="Google Shape;585;p63"/>
          <p:cNvSpPr/>
          <p:nvPr/>
        </p:nvSpPr>
        <p:spPr>
          <a:xfrm>
            <a:off x="1597825" y="4301730"/>
            <a:ext cx="2703300" cy="3828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Finance, agent sales</a:t>
            </a:r>
            <a:endParaRPr sz="900">
              <a:solidFill>
                <a:schemeClr val="dk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4"/>
          <p:cNvSpPr txBox="1"/>
          <p:nvPr>
            <p:ph type="title"/>
          </p:nvPr>
        </p:nvSpPr>
        <p:spPr>
          <a:xfrm>
            <a:off x="5055394" y="2253815"/>
            <a:ext cx="38220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Agent Architecture</a:t>
            </a:r>
            <a:endParaRPr/>
          </a:p>
        </p:txBody>
      </p:sp>
      <p:sp>
        <p:nvSpPr>
          <p:cNvPr id="591" name="Google Shape;591;p64"/>
          <p:cNvSpPr txBox="1"/>
          <p:nvPr>
            <p:ph idx="1" type="subTitle"/>
          </p:nvPr>
        </p:nvSpPr>
        <p:spPr>
          <a:xfrm>
            <a:off x="5055393" y="2859727"/>
            <a:ext cx="3822000" cy="559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Data Questions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5"/>
          <p:cNvSpPr/>
          <p:nvPr/>
        </p:nvSpPr>
        <p:spPr>
          <a:xfrm>
            <a:off x="386644" y="1086188"/>
            <a:ext cx="2312400" cy="2129100"/>
          </a:xfrm>
          <a:prstGeom prst="rect">
            <a:avLst/>
          </a:prstGeom>
          <a:noFill/>
          <a:ln cap="flat" cmpd="sng" w="9525">
            <a:solidFill>
              <a:srgbClr val="CCCCCC"/>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latin typeface="Nunito"/>
                <a:ea typeface="Nunito"/>
                <a:cs typeface="Nunito"/>
                <a:sym typeface="Nunito"/>
              </a:rPr>
              <a:t>Odoo</a:t>
            </a:r>
            <a:endParaRPr sz="800">
              <a:latin typeface="Nunito"/>
              <a:ea typeface="Nunito"/>
              <a:cs typeface="Nunito"/>
              <a:sym typeface="Nunito"/>
            </a:endParaRPr>
          </a:p>
        </p:txBody>
      </p:sp>
      <p:sp>
        <p:nvSpPr>
          <p:cNvPr id="598" name="Google Shape;598;p65"/>
          <p:cNvSpPr/>
          <p:nvPr/>
        </p:nvSpPr>
        <p:spPr>
          <a:xfrm>
            <a:off x="386644" y="3315038"/>
            <a:ext cx="2312400" cy="1075500"/>
          </a:xfrm>
          <a:prstGeom prst="rect">
            <a:avLst/>
          </a:prstGeom>
          <a:noFill/>
          <a:ln cap="flat" cmpd="sng" w="9525">
            <a:solidFill>
              <a:srgbClr val="CCCCCC"/>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800">
                <a:latin typeface="Nunito"/>
                <a:ea typeface="Nunito"/>
                <a:cs typeface="Nunito"/>
                <a:sym typeface="Nunito"/>
              </a:rPr>
              <a:t>KOKO Core</a:t>
            </a:r>
            <a:endParaRPr sz="800">
              <a:latin typeface="Nunito"/>
              <a:ea typeface="Nunito"/>
              <a:cs typeface="Nunito"/>
              <a:sym typeface="Nunito"/>
            </a:endParaRPr>
          </a:p>
        </p:txBody>
      </p:sp>
      <p:sp>
        <p:nvSpPr>
          <p:cNvPr id="599" name="Google Shape;599;p65"/>
          <p:cNvSpPr txBox="1"/>
          <p:nvPr>
            <p:ph type="title"/>
          </p:nvPr>
        </p:nvSpPr>
        <p:spPr>
          <a:xfrm>
            <a:off x="827484" y="127637"/>
            <a:ext cx="5925000" cy="44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300"/>
              <a:t>Agent </a:t>
            </a:r>
            <a:r>
              <a:rPr lang="en" sz="2300"/>
              <a:t>Entity Relationship Diagram</a:t>
            </a:r>
            <a:endParaRPr sz="2300"/>
          </a:p>
        </p:txBody>
      </p:sp>
      <p:sp>
        <p:nvSpPr>
          <p:cNvPr id="600" name="Google Shape;600;p65"/>
          <p:cNvSpPr txBox="1"/>
          <p:nvPr>
            <p:ph idx="1" type="subTitle"/>
          </p:nvPr>
        </p:nvSpPr>
        <p:spPr>
          <a:xfrm>
            <a:off x="3172087" y="999356"/>
            <a:ext cx="5628000" cy="3639000"/>
          </a:xfrm>
          <a:prstGeom prst="rect">
            <a:avLst/>
          </a:prstGeom>
        </p:spPr>
        <p:txBody>
          <a:bodyPr anchorCtr="0" anchor="ctr" bIns="34275" lIns="68575" spcFirstLastPara="1" rIns="68575" wrap="square" tIns="34275">
            <a:noAutofit/>
          </a:bodyPr>
          <a:lstStyle/>
          <a:p>
            <a:pPr indent="-266700" lvl="0" marL="342900" rtl="0" algn="l">
              <a:spcBef>
                <a:spcPts val="800"/>
              </a:spcBef>
              <a:spcAft>
                <a:spcPts val="0"/>
              </a:spcAft>
              <a:buSzPts val="1600"/>
              <a:buChar char="●"/>
            </a:pPr>
            <a:r>
              <a:rPr lang="en" sz="1600"/>
              <a:t>An agent is the individual with who KOKO enters an agreement to provide KOKOpoints.</a:t>
            </a:r>
            <a:endParaRPr sz="1600"/>
          </a:p>
          <a:p>
            <a:pPr indent="-266700" lvl="0" marL="342900" rtl="0" algn="l">
              <a:spcBef>
                <a:spcPts val="1500"/>
              </a:spcBef>
              <a:spcAft>
                <a:spcPts val="0"/>
              </a:spcAft>
              <a:buSzPts val="1600"/>
              <a:buChar char="●"/>
            </a:pPr>
            <a:r>
              <a:rPr lang="en" sz="1600"/>
              <a:t>The shop is the location the agent provides for KOKOpoints. An agent can own many shops.</a:t>
            </a:r>
            <a:endParaRPr sz="1600"/>
          </a:p>
          <a:p>
            <a:pPr indent="-266700" lvl="0" marL="342900" rtl="0" algn="l">
              <a:spcBef>
                <a:spcPts val="1500"/>
              </a:spcBef>
              <a:spcAft>
                <a:spcPts val="0"/>
              </a:spcAft>
              <a:buSzPts val="1600"/>
              <a:buChar char="●"/>
            </a:pPr>
            <a:r>
              <a:rPr lang="en" sz="1600"/>
              <a:t>Customers visit shops to buy fuel from KOKOpoints. We are trialling multiple KPs in shops.</a:t>
            </a:r>
            <a:endParaRPr sz="1600"/>
          </a:p>
          <a:p>
            <a:pPr indent="-266700" lvl="0" marL="342900" rtl="0" algn="l">
              <a:spcBef>
                <a:spcPts val="1500"/>
              </a:spcBef>
              <a:spcAft>
                <a:spcPts val="1500"/>
              </a:spcAft>
              <a:buSzPts val="1600"/>
              <a:buChar char="●"/>
            </a:pPr>
            <a:r>
              <a:rPr lang="en" sz="1600"/>
              <a:t>The problem involves linking information between these two systems and then linking this to information about KPs and shops which is largely held on spreadsheets.</a:t>
            </a:r>
            <a:endParaRPr sz="1600"/>
          </a:p>
        </p:txBody>
      </p:sp>
      <p:sp>
        <p:nvSpPr>
          <p:cNvPr id="601" name="Google Shape;601;p65"/>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602" name="Google Shape;602;p65"/>
          <p:cNvSpPr/>
          <p:nvPr/>
        </p:nvSpPr>
        <p:spPr>
          <a:xfrm>
            <a:off x="978093" y="1320601"/>
            <a:ext cx="1037700" cy="4971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Nunito"/>
                <a:ea typeface="Nunito"/>
                <a:cs typeface="Nunito"/>
                <a:sym typeface="Nunito"/>
              </a:rPr>
              <a:t>Agent</a:t>
            </a:r>
            <a:endParaRPr b="1" sz="800">
              <a:solidFill>
                <a:srgbClr val="FFFFFF"/>
              </a:solidFill>
              <a:latin typeface="Nunito"/>
              <a:ea typeface="Nunito"/>
              <a:cs typeface="Nunito"/>
              <a:sym typeface="Nunito"/>
            </a:endParaRPr>
          </a:p>
        </p:txBody>
      </p:sp>
      <p:sp>
        <p:nvSpPr>
          <p:cNvPr id="603" name="Google Shape;603;p65"/>
          <p:cNvSpPr/>
          <p:nvPr/>
        </p:nvSpPr>
        <p:spPr>
          <a:xfrm>
            <a:off x="977419" y="2501569"/>
            <a:ext cx="1037700" cy="4305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None/>
            </a:pPr>
            <a:r>
              <a:rPr b="1" lang="en" sz="800">
                <a:solidFill>
                  <a:srgbClr val="FFFFFF"/>
                </a:solidFill>
                <a:latin typeface="Nunito"/>
                <a:ea typeface="Nunito"/>
                <a:cs typeface="Nunito"/>
                <a:sym typeface="Nunito"/>
              </a:rPr>
              <a:t>Shop</a:t>
            </a:r>
            <a:endParaRPr b="1" sz="800">
              <a:solidFill>
                <a:srgbClr val="FFFFFF"/>
              </a:solidFill>
              <a:latin typeface="Nunito"/>
              <a:ea typeface="Nunito"/>
              <a:cs typeface="Nunito"/>
              <a:sym typeface="Nunito"/>
            </a:endParaRPr>
          </a:p>
        </p:txBody>
      </p:sp>
      <p:cxnSp>
        <p:nvCxnSpPr>
          <p:cNvPr id="604" name="Google Shape;604;p65"/>
          <p:cNvCxnSpPr>
            <a:stCxn id="603" idx="0"/>
            <a:endCxn id="602" idx="2"/>
          </p:cNvCxnSpPr>
          <p:nvPr/>
        </p:nvCxnSpPr>
        <p:spPr>
          <a:xfrm flipH="1" rot="10800000">
            <a:off x="1496269" y="1817569"/>
            <a:ext cx="600" cy="684000"/>
          </a:xfrm>
          <a:prstGeom prst="straightConnector1">
            <a:avLst/>
          </a:prstGeom>
          <a:noFill/>
          <a:ln cap="flat" cmpd="sng" w="19050">
            <a:solidFill>
              <a:srgbClr val="B7B7B7"/>
            </a:solidFill>
            <a:prstDash val="dash"/>
            <a:round/>
            <a:headEnd len="med" w="med" type="none"/>
            <a:tailEnd len="med" w="med" type="none"/>
          </a:ln>
        </p:spPr>
      </p:cxnSp>
      <p:cxnSp>
        <p:nvCxnSpPr>
          <p:cNvPr id="605" name="Google Shape;605;p65"/>
          <p:cNvCxnSpPr>
            <a:stCxn id="606" idx="0"/>
            <a:endCxn id="603" idx="2"/>
          </p:cNvCxnSpPr>
          <p:nvPr/>
        </p:nvCxnSpPr>
        <p:spPr>
          <a:xfrm rot="10800000">
            <a:off x="1496363" y="2932203"/>
            <a:ext cx="4500" cy="798000"/>
          </a:xfrm>
          <a:prstGeom prst="straightConnector1">
            <a:avLst/>
          </a:prstGeom>
          <a:noFill/>
          <a:ln cap="flat" cmpd="sng" w="19050">
            <a:solidFill>
              <a:srgbClr val="B7B7B7"/>
            </a:solidFill>
            <a:prstDash val="dash"/>
            <a:round/>
            <a:headEnd len="med" w="med" type="none"/>
            <a:tailEnd len="med" w="med" type="none"/>
          </a:ln>
        </p:spPr>
      </p:cxnSp>
      <p:sp>
        <p:nvSpPr>
          <p:cNvPr id="607" name="Google Shape;607;p65"/>
          <p:cNvSpPr txBox="1"/>
          <p:nvPr/>
        </p:nvSpPr>
        <p:spPr>
          <a:xfrm>
            <a:off x="1476942" y="2093885"/>
            <a:ext cx="685200" cy="192900"/>
          </a:xfrm>
          <a:prstGeom prst="rect">
            <a:avLst/>
          </a:prstGeom>
          <a:noFill/>
          <a:ln>
            <a:noFill/>
          </a:ln>
        </p:spPr>
        <p:txBody>
          <a:bodyPr anchorCtr="0" anchor="t" bIns="51425" lIns="51425" spcFirstLastPara="1" rIns="51425" wrap="square" tIns="51425">
            <a:noAutofit/>
          </a:bodyPr>
          <a:lstStyle/>
          <a:p>
            <a:pPr indent="0" lvl="0" marL="0" rtl="0" algn="l">
              <a:spcBef>
                <a:spcPts val="0"/>
              </a:spcBef>
              <a:spcAft>
                <a:spcPts val="0"/>
              </a:spcAft>
              <a:buNone/>
            </a:pPr>
            <a:r>
              <a:rPr b="1" i="1" lang="en" sz="700">
                <a:solidFill>
                  <a:srgbClr val="65D9F8"/>
                </a:solidFill>
                <a:latin typeface="Nunito"/>
                <a:ea typeface="Nunito"/>
                <a:cs typeface="Nunito"/>
                <a:sym typeface="Nunito"/>
              </a:rPr>
              <a:t>owns</a:t>
            </a:r>
            <a:endParaRPr b="1" i="1" sz="700">
              <a:solidFill>
                <a:srgbClr val="65D9F8"/>
              </a:solidFill>
              <a:latin typeface="Nunito"/>
              <a:ea typeface="Nunito"/>
              <a:cs typeface="Nunito"/>
              <a:sym typeface="Nunito"/>
            </a:endParaRPr>
          </a:p>
        </p:txBody>
      </p:sp>
      <p:sp>
        <p:nvSpPr>
          <p:cNvPr id="606" name="Google Shape;606;p65"/>
          <p:cNvSpPr/>
          <p:nvPr/>
        </p:nvSpPr>
        <p:spPr>
          <a:xfrm>
            <a:off x="982013" y="3730203"/>
            <a:ext cx="1037700" cy="497100"/>
          </a:xfrm>
          <a:prstGeom prst="rect">
            <a:avLst/>
          </a:prstGeom>
          <a:solidFill>
            <a:srgbClr val="65D9F8"/>
          </a:solidFill>
          <a:ln cap="flat" cmpd="sng" w="19050">
            <a:solidFill>
              <a:srgbClr val="65D9F8"/>
            </a:solidFill>
            <a:prstDash val="solid"/>
            <a:round/>
            <a:headEnd len="sm" w="sm" type="none"/>
            <a:tailEnd len="sm" w="sm" type="none"/>
          </a:ln>
        </p:spPr>
        <p:txBody>
          <a:bodyPr anchorCtr="0" anchor="t" bIns="51425" lIns="51425" spcFirstLastPara="1" rIns="51425" wrap="square" tIns="51425">
            <a:noAutofit/>
          </a:bodyPr>
          <a:lstStyle/>
          <a:p>
            <a:pPr indent="0" lvl="0" marL="0" marR="0" rtl="0" algn="l">
              <a:lnSpc>
                <a:spcPct val="100000"/>
              </a:lnSpc>
              <a:spcBef>
                <a:spcPts val="0"/>
              </a:spcBef>
              <a:spcAft>
                <a:spcPts val="0"/>
              </a:spcAft>
              <a:buNone/>
            </a:pPr>
            <a:r>
              <a:rPr lang="en" sz="800">
                <a:latin typeface="Nunito"/>
                <a:ea typeface="Nunito"/>
                <a:cs typeface="Nunito"/>
                <a:sym typeface="Nunito"/>
              </a:rPr>
              <a:t>KOKOpoints</a:t>
            </a:r>
            <a:endParaRPr sz="800">
              <a:latin typeface="Nunito"/>
              <a:ea typeface="Nunito"/>
              <a:cs typeface="Nunito"/>
              <a:sym typeface="Nunito"/>
            </a:endParaRPr>
          </a:p>
        </p:txBody>
      </p:sp>
      <p:sp>
        <p:nvSpPr>
          <p:cNvPr id="608" name="Google Shape;608;p65"/>
          <p:cNvSpPr txBox="1"/>
          <p:nvPr/>
        </p:nvSpPr>
        <p:spPr>
          <a:xfrm>
            <a:off x="1463562" y="3445059"/>
            <a:ext cx="371100" cy="192900"/>
          </a:xfrm>
          <a:prstGeom prst="rect">
            <a:avLst/>
          </a:prstGeom>
          <a:noFill/>
          <a:ln>
            <a:noFill/>
          </a:ln>
        </p:spPr>
        <p:txBody>
          <a:bodyPr anchorCtr="0" anchor="t" bIns="51425" lIns="51425" spcFirstLastPara="1" rIns="51425" wrap="square" tIns="51425">
            <a:noAutofit/>
          </a:bodyPr>
          <a:lstStyle/>
          <a:p>
            <a:pPr indent="0" lvl="0" marL="0" rtl="0" algn="l">
              <a:spcBef>
                <a:spcPts val="0"/>
              </a:spcBef>
              <a:spcAft>
                <a:spcPts val="0"/>
              </a:spcAft>
              <a:buNone/>
            </a:pPr>
            <a:r>
              <a:rPr lang="en" sz="700">
                <a:latin typeface="Nunito"/>
                <a:ea typeface="Nunito"/>
                <a:cs typeface="Nunito"/>
                <a:sym typeface="Nunito"/>
              </a:rPr>
              <a:t>0..n</a:t>
            </a:r>
            <a:endParaRPr sz="700">
              <a:latin typeface="Nunito"/>
              <a:ea typeface="Nunito"/>
              <a:cs typeface="Nunito"/>
              <a:sym typeface="Nunito"/>
            </a:endParaRPr>
          </a:p>
        </p:txBody>
      </p:sp>
      <p:sp>
        <p:nvSpPr>
          <p:cNvPr id="609" name="Google Shape;609;p65"/>
          <p:cNvSpPr txBox="1"/>
          <p:nvPr/>
        </p:nvSpPr>
        <p:spPr>
          <a:xfrm>
            <a:off x="1463562" y="2916422"/>
            <a:ext cx="371100" cy="192900"/>
          </a:xfrm>
          <a:prstGeom prst="rect">
            <a:avLst/>
          </a:prstGeom>
          <a:noFill/>
          <a:ln>
            <a:noFill/>
          </a:ln>
        </p:spPr>
        <p:txBody>
          <a:bodyPr anchorCtr="0" anchor="t" bIns="51425" lIns="51425" spcFirstLastPara="1" rIns="51425" wrap="square" tIns="51425">
            <a:noAutofit/>
          </a:bodyPr>
          <a:lstStyle/>
          <a:p>
            <a:pPr indent="0" lvl="0" marL="0" rtl="0" algn="l">
              <a:spcBef>
                <a:spcPts val="0"/>
              </a:spcBef>
              <a:spcAft>
                <a:spcPts val="0"/>
              </a:spcAft>
              <a:buNone/>
            </a:pPr>
            <a:r>
              <a:rPr lang="en" sz="700">
                <a:latin typeface="Nunito"/>
                <a:ea typeface="Nunito"/>
                <a:cs typeface="Nunito"/>
                <a:sym typeface="Nunito"/>
              </a:rPr>
              <a:t>1..n</a:t>
            </a:r>
            <a:endParaRPr sz="700">
              <a:latin typeface="Nunito"/>
              <a:ea typeface="Nunito"/>
              <a:cs typeface="Nunito"/>
              <a:sym typeface="Nunito"/>
            </a:endParaRPr>
          </a:p>
        </p:txBody>
      </p:sp>
      <p:sp>
        <p:nvSpPr>
          <p:cNvPr id="610" name="Google Shape;610;p65"/>
          <p:cNvSpPr txBox="1"/>
          <p:nvPr/>
        </p:nvSpPr>
        <p:spPr>
          <a:xfrm>
            <a:off x="1496806" y="2335577"/>
            <a:ext cx="371100" cy="192900"/>
          </a:xfrm>
          <a:prstGeom prst="rect">
            <a:avLst/>
          </a:prstGeom>
          <a:noFill/>
          <a:ln>
            <a:noFill/>
          </a:ln>
        </p:spPr>
        <p:txBody>
          <a:bodyPr anchorCtr="0" anchor="t" bIns="51425" lIns="51425" spcFirstLastPara="1" rIns="51425" wrap="square" tIns="51425">
            <a:noAutofit/>
          </a:bodyPr>
          <a:lstStyle/>
          <a:p>
            <a:pPr indent="0" lvl="0" marL="0" rtl="0" algn="l">
              <a:spcBef>
                <a:spcPts val="0"/>
              </a:spcBef>
              <a:spcAft>
                <a:spcPts val="0"/>
              </a:spcAft>
              <a:buNone/>
            </a:pPr>
            <a:r>
              <a:rPr lang="en" sz="700">
                <a:latin typeface="Nunito"/>
                <a:ea typeface="Nunito"/>
                <a:cs typeface="Nunito"/>
                <a:sym typeface="Nunito"/>
              </a:rPr>
              <a:t>1..n</a:t>
            </a:r>
            <a:endParaRPr sz="700">
              <a:latin typeface="Nunito"/>
              <a:ea typeface="Nunito"/>
              <a:cs typeface="Nunito"/>
              <a:sym typeface="Nunito"/>
            </a:endParaRPr>
          </a:p>
        </p:txBody>
      </p:sp>
      <p:sp>
        <p:nvSpPr>
          <p:cNvPr id="611" name="Google Shape;611;p65"/>
          <p:cNvSpPr txBox="1"/>
          <p:nvPr/>
        </p:nvSpPr>
        <p:spPr>
          <a:xfrm>
            <a:off x="1492516" y="1847433"/>
            <a:ext cx="371100" cy="192900"/>
          </a:xfrm>
          <a:prstGeom prst="rect">
            <a:avLst/>
          </a:prstGeom>
          <a:noFill/>
          <a:ln>
            <a:noFill/>
          </a:ln>
        </p:spPr>
        <p:txBody>
          <a:bodyPr anchorCtr="0" anchor="t" bIns="51425" lIns="51425" spcFirstLastPara="1" rIns="51425" wrap="square" tIns="51425">
            <a:noAutofit/>
          </a:bodyPr>
          <a:lstStyle/>
          <a:p>
            <a:pPr indent="0" lvl="0" marL="0" rtl="0" algn="l">
              <a:spcBef>
                <a:spcPts val="0"/>
              </a:spcBef>
              <a:spcAft>
                <a:spcPts val="0"/>
              </a:spcAft>
              <a:buNone/>
            </a:pPr>
            <a:r>
              <a:rPr lang="en" sz="700">
                <a:latin typeface="Nunito"/>
                <a:ea typeface="Nunito"/>
                <a:cs typeface="Nunito"/>
                <a:sym typeface="Nunito"/>
              </a:rPr>
              <a:t>0..1</a:t>
            </a:r>
            <a:endParaRPr sz="700">
              <a:latin typeface="Nunito"/>
              <a:ea typeface="Nunito"/>
              <a:cs typeface="Nunito"/>
              <a:sym typeface="Nunito"/>
            </a:endParaRPr>
          </a:p>
        </p:txBody>
      </p:sp>
      <p:sp>
        <p:nvSpPr>
          <p:cNvPr id="612" name="Google Shape;612;p65"/>
          <p:cNvSpPr txBox="1"/>
          <p:nvPr/>
        </p:nvSpPr>
        <p:spPr>
          <a:xfrm>
            <a:off x="1477111" y="3132870"/>
            <a:ext cx="685200" cy="192900"/>
          </a:xfrm>
          <a:prstGeom prst="rect">
            <a:avLst/>
          </a:prstGeom>
          <a:noFill/>
          <a:ln>
            <a:noFill/>
          </a:ln>
        </p:spPr>
        <p:txBody>
          <a:bodyPr anchorCtr="0" anchor="t" bIns="51425" lIns="51425" spcFirstLastPara="1" rIns="51425" wrap="square" tIns="51425">
            <a:noAutofit/>
          </a:bodyPr>
          <a:lstStyle/>
          <a:p>
            <a:pPr indent="0" lvl="0" marL="0" rtl="0" algn="l">
              <a:spcBef>
                <a:spcPts val="0"/>
              </a:spcBef>
              <a:spcAft>
                <a:spcPts val="0"/>
              </a:spcAft>
              <a:buNone/>
            </a:pPr>
            <a:r>
              <a:rPr b="1" i="1" lang="en" sz="700">
                <a:solidFill>
                  <a:srgbClr val="65D9F8"/>
                </a:solidFill>
                <a:latin typeface="Nunito"/>
                <a:ea typeface="Nunito"/>
                <a:cs typeface="Nunito"/>
                <a:sym typeface="Nunito"/>
              </a:rPr>
              <a:t>houses</a:t>
            </a:r>
            <a:endParaRPr b="1" i="1" sz="700">
              <a:solidFill>
                <a:srgbClr val="65D9F8"/>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6"/>
          <p:cNvSpPr/>
          <p:nvPr/>
        </p:nvSpPr>
        <p:spPr>
          <a:xfrm>
            <a:off x="2124313" y="3320449"/>
            <a:ext cx="2312400" cy="1064700"/>
          </a:xfrm>
          <a:prstGeom prst="rect">
            <a:avLst/>
          </a:prstGeom>
          <a:noFill/>
          <a:ln cap="flat" cmpd="sng" w="9525">
            <a:solidFill>
              <a:srgbClr val="CCCCCC"/>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latin typeface="Nunito"/>
                <a:ea typeface="Nunito"/>
                <a:cs typeface="Nunito"/>
                <a:sym typeface="Nunito"/>
              </a:rPr>
              <a:t>Odoo</a:t>
            </a:r>
            <a:endParaRPr sz="800">
              <a:latin typeface="Nunito"/>
              <a:ea typeface="Nunito"/>
              <a:cs typeface="Nunito"/>
              <a:sym typeface="Nunito"/>
            </a:endParaRPr>
          </a:p>
        </p:txBody>
      </p:sp>
      <p:sp>
        <p:nvSpPr>
          <p:cNvPr id="619" name="Google Shape;619;p66"/>
          <p:cNvSpPr/>
          <p:nvPr/>
        </p:nvSpPr>
        <p:spPr>
          <a:xfrm>
            <a:off x="386648" y="3315050"/>
            <a:ext cx="1481100" cy="1075500"/>
          </a:xfrm>
          <a:prstGeom prst="rect">
            <a:avLst/>
          </a:prstGeom>
          <a:noFill/>
          <a:ln cap="flat" cmpd="sng" w="9525">
            <a:solidFill>
              <a:srgbClr val="CCCCCC"/>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800">
                <a:latin typeface="Nunito"/>
                <a:ea typeface="Nunito"/>
                <a:cs typeface="Nunito"/>
                <a:sym typeface="Nunito"/>
              </a:rPr>
              <a:t>KOKO Core</a:t>
            </a:r>
            <a:endParaRPr sz="800">
              <a:latin typeface="Nunito"/>
              <a:ea typeface="Nunito"/>
              <a:cs typeface="Nunito"/>
              <a:sym typeface="Nunito"/>
            </a:endParaRPr>
          </a:p>
        </p:txBody>
      </p:sp>
      <p:sp>
        <p:nvSpPr>
          <p:cNvPr id="620" name="Google Shape;620;p66"/>
          <p:cNvSpPr txBox="1"/>
          <p:nvPr>
            <p:ph type="title"/>
          </p:nvPr>
        </p:nvSpPr>
        <p:spPr>
          <a:xfrm>
            <a:off x="827484" y="127637"/>
            <a:ext cx="5925000" cy="44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UVA - Initial approach (i.e. Aug - Sep)</a:t>
            </a:r>
            <a:endParaRPr/>
          </a:p>
        </p:txBody>
      </p:sp>
      <p:sp>
        <p:nvSpPr>
          <p:cNvPr id="621" name="Google Shape;621;p66"/>
          <p:cNvSpPr txBox="1"/>
          <p:nvPr>
            <p:ph idx="1" type="subTitle"/>
          </p:nvPr>
        </p:nvSpPr>
        <p:spPr>
          <a:xfrm>
            <a:off x="5031575" y="991625"/>
            <a:ext cx="3875400" cy="1986900"/>
          </a:xfrm>
          <a:prstGeom prst="rect">
            <a:avLst/>
          </a:prstGeom>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rPr lang="en" sz="1000"/>
              <a:t>UVA was intended as a</a:t>
            </a:r>
            <a:r>
              <a:rPr lang="en" sz="1000"/>
              <a:t> front end view which displayed combined data from a number of sources and allowed users to edit those fields.</a:t>
            </a:r>
            <a:endParaRPr sz="1000"/>
          </a:p>
          <a:p>
            <a:pPr indent="0" lvl="0" marL="0" rtl="0" algn="l">
              <a:spcBef>
                <a:spcPts val="800"/>
              </a:spcBef>
              <a:spcAft>
                <a:spcPts val="0"/>
              </a:spcAft>
              <a:buNone/>
            </a:pPr>
            <a:r>
              <a:rPr lang="en" sz="1000"/>
              <a:t>In order to get off the spreadsheets fields were created in Odoo and the data would be migrated from sheets to those fields.</a:t>
            </a:r>
            <a:endParaRPr sz="1000"/>
          </a:p>
          <a:p>
            <a:pPr indent="0" lvl="0" marL="0" rtl="0" algn="l">
              <a:spcBef>
                <a:spcPts val="1500"/>
              </a:spcBef>
              <a:spcAft>
                <a:spcPts val="1500"/>
              </a:spcAft>
              <a:buNone/>
            </a:pPr>
            <a:r>
              <a:rPr lang="en" sz="1000"/>
              <a:t>Once core data was migrated the sheets could be retired</a:t>
            </a:r>
            <a:endParaRPr sz="1000"/>
          </a:p>
        </p:txBody>
      </p:sp>
      <p:sp>
        <p:nvSpPr>
          <p:cNvPr id="622" name="Google Shape;622;p66"/>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623" name="Google Shape;623;p66"/>
          <p:cNvSpPr/>
          <p:nvPr/>
        </p:nvSpPr>
        <p:spPr>
          <a:xfrm>
            <a:off x="3324663" y="3735450"/>
            <a:ext cx="1011000" cy="4305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51425" lIns="51425" spcFirstLastPara="1" rIns="51425" wrap="square" tIns="51425">
            <a:noAutofit/>
          </a:bodyPr>
          <a:lstStyle/>
          <a:p>
            <a:pPr indent="0" lvl="0" marL="0" rtl="0" algn="ctr">
              <a:spcBef>
                <a:spcPts val="0"/>
              </a:spcBef>
              <a:spcAft>
                <a:spcPts val="0"/>
              </a:spcAft>
              <a:buNone/>
            </a:pPr>
            <a:r>
              <a:rPr b="1" lang="en" sz="800">
                <a:solidFill>
                  <a:srgbClr val="FFFFFF"/>
                </a:solidFill>
                <a:latin typeface="Nunito"/>
                <a:ea typeface="Nunito"/>
                <a:cs typeface="Nunito"/>
                <a:sym typeface="Nunito"/>
              </a:rPr>
              <a:t>Agent</a:t>
            </a:r>
            <a:endParaRPr b="1" sz="800">
              <a:solidFill>
                <a:srgbClr val="FFFFFF"/>
              </a:solidFill>
              <a:latin typeface="Nunito"/>
              <a:ea typeface="Nunito"/>
              <a:cs typeface="Nunito"/>
              <a:sym typeface="Nunito"/>
            </a:endParaRPr>
          </a:p>
        </p:txBody>
      </p:sp>
      <p:sp>
        <p:nvSpPr>
          <p:cNvPr id="624" name="Google Shape;624;p66"/>
          <p:cNvSpPr/>
          <p:nvPr/>
        </p:nvSpPr>
        <p:spPr>
          <a:xfrm>
            <a:off x="2225356" y="3735444"/>
            <a:ext cx="1037700" cy="4305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None/>
            </a:pPr>
            <a:r>
              <a:rPr b="1" lang="en" sz="800">
                <a:solidFill>
                  <a:srgbClr val="FFFFFF"/>
                </a:solidFill>
                <a:latin typeface="Nunito"/>
                <a:ea typeface="Nunito"/>
                <a:cs typeface="Nunito"/>
                <a:sym typeface="Nunito"/>
              </a:rPr>
              <a:t>Shop</a:t>
            </a:r>
            <a:endParaRPr b="1" sz="800">
              <a:solidFill>
                <a:srgbClr val="FFFFFF"/>
              </a:solidFill>
              <a:latin typeface="Nunito"/>
              <a:ea typeface="Nunito"/>
              <a:cs typeface="Nunito"/>
              <a:sym typeface="Nunito"/>
            </a:endParaRPr>
          </a:p>
        </p:txBody>
      </p:sp>
      <p:sp>
        <p:nvSpPr>
          <p:cNvPr id="625" name="Google Shape;625;p66"/>
          <p:cNvSpPr/>
          <p:nvPr/>
        </p:nvSpPr>
        <p:spPr>
          <a:xfrm>
            <a:off x="601025" y="3740700"/>
            <a:ext cx="976200" cy="4305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None/>
            </a:pPr>
            <a:r>
              <a:rPr b="1" lang="en" sz="800">
                <a:solidFill>
                  <a:srgbClr val="FFFFFF"/>
                </a:solidFill>
                <a:latin typeface="Nunito"/>
                <a:ea typeface="Nunito"/>
                <a:cs typeface="Nunito"/>
                <a:sym typeface="Nunito"/>
              </a:rPr>
              <a:t>KOKOpoints</a:t>
            </a:r>
            <a:endParaRPr b="1" sz="800">
              <a:solidFill>
                <a:srgbClr val="FFFFFF"/>
              </a:solidFill>
              <a:latin typeface="Nunito"/>
              <a:ea typeface="Nunito"/>
              <a:cs typeface="Nunito"/>
              <a:sym typeface="Nunito"/>
            </a:endParaRPr>
          </a:p>
        </p:txBody>
      </p:sp>
      <p:sp>
        <p:nvSpPr>
          <p:cNvPr id="626" name="Google Shape;626;p66"/>
          <p:cNvSpPr/>
          <p:nvPr/>
        </p:nvSpPr>
        <p:spPr>
          <a:xfrm>
            <a:off x="2539975" y="1397025"/>
            <a:ext cx="1481100" cy="732600"/>
          </a:xfrm>
          <a:prstGeom prst="rect">
            <a:avLst/>
          </a:prstGeom>
          <a:solidFill>
            <a:srgbClr val="65D9F8"/>
          </a:solidFill>
          <a:ln cap="flat" cmpd="sng" w="9525">
            <a:solidFill>
              <a:srgbClr val="CCCCCC"/>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1300">
                <a:latin typeface="Nunito"/>
                <a:ea typeface="Nunito"/>
                <a:cs typeface="Nunito"/>
                <a:sym typeface="Nunito"/>
              </a:rPr>
              <a:t>UVA  </a:t>
            </a:r>
            <a:endParaRPr b="1" sz="1300">
              <a:latin typeface="Nunito"/>
              <a:ea typeface="Nunito"/>
              <a:cs typeface="Nunito"/>
              <a:sym typeface="Nunito"/>
            </a:endParaRPr>
          </a:p>
        </p:txBody>
      </p:sp>
      <p:sp>
        <p:nvSpPr>
          <p:cNvPr id="627" name="Google Shape;627;p66"/>
          <p:cNvSpPr/>
          <p:nvPr/>
        </p:nvSpPr>
        <p:spPr>
          <a:xfrm>
            <a:off x="4693275" y="3320449"/>
            <a:ext cx="2312400" cy="1064700"/>
          </a:xfrm>
          <a:prstGeom prst="rect">
            <a:avLst/>
          </a:prstGeom>
          <a:noFill/>
          <a:ln cap="flat" cmpd="sng" w="9525">
            <a:solidFill>
              <a:srgbClr val="CCCCCC"/>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latin typeface="Nunito"/>
                <a:ea typeface="Nunito"/>
                <a:cs typeface="Nunito"/>
                <a:sym typeface="Nunito"/>
              </a:rPr>
              <a:t>Other data sources</a:t>
            </a:r>
            <a:endParaRPr sz="800">
              <a:latin typeface="Nunito"/>
              <a:ea typeface="Nunito"/>
              <a:cs typeface="Nunito"/>
              <a:sym typeface="Nunito"/>
            </a:endParaRPr>
          </a:p>
        </p:txBody>
      </p:sp>
      <p:pic>
        <p:nvPicPr>
          <p:cNvPr id="628" name="Google Shape;628;p66"/>
          <p:cNvPicPr preferRelativeResize="0"/>
          <p:nvPr/>
        </p:nvPicPr>
        <p:blipFill>
          <a:blip r:embed="rId3">
            <a:alphaModFix/>
          </a:blip>
          <a:stretch>
            <a:fillRect/>
          </a:stretch>
        </p:blipFill>
        <p:spPr>
          <a:xfrm>
            <a:off x="4764450" y="3563097"/>
            <a:ext cx="463911" cy="441000"/>
          </a:xfrm>
          <a:prstGeom prst="rect">
            <a:avLst/>
          </a:prstGeom>
          <a:noFill/>
          <a:ln>
            <a:noFill/>
          </a:ln>
        </p:spPr>
      </p:pic>
      <p:pic>
        <p:nvPicPr>
          <p:cNvPr id="629" name="Google Shape;629;p66"/>
          <p:cNvPicPr preferRelativeResize="0"/>
          <p:nvPr/>
        </p:nvPicPr>
        <p:blipFill>
          <a:blip r:embed="rId3">
            <a:alphaModFix/>
          </a:blip>
          <a:stretch>
            <a:fillRect/>
          </a:stretch>
        </p:blipFill>
        <p:spPr>
          <a:xfrm>
            <a:off x="5221650" y="3715497"/>
            <a:ext cx="463911" cy="441000"/>
          </a:xfrm>
          <a:prstGeom prst="rect">
            <a:avLst/>
          </a:prstGeom>
          <a:noFill/>
          <a:ln>
            <a:noFill/>
          </a:ln>
        </p:spPr>
      </p:pic>
      <p:pic>
        <p:nvPicPr>
          <p:cNvPr id="630" name="Google Shape;630;p66"/>
          <p:cNvPicPr preferRelativeResize="0"/>
          <p:nvPr/>
        </p:nvPicPr>
        <p:blipFill>
          <a:blip r:embed="rId3">
            <a:alphaModFix/>
          </a:blip>
          <a:stretch>
            <a:fillRect/>
          </a:stretch>
        </p:blipFill>
        <p:spPr>
          <a:xfrm>
            <a:off x="5824625" y="3410697"/>
            <a:ext cx="463911" cy="441000"/>
          </a:xfrm>
          <a:prstGeom prst="rect">
            <a:avLst/>
          </a:prstGeom>
          <a:noFill/>
          <a:ln>
            <a:noFill/>
          </a:ln>
        </p:spPr>
      </p:pic>
      <p:pic>
        <p:nvPicPr>
          <p:cNvPr id="631" name="Google Shape;631;p66"/>
          <p:cNvPicPr preferRelativeResize="0"/>
          <p:nvPr/>
        </p:nvPicPr>
        <p:blipFill>
          <a:blip r:embed="rId3">
            <a:alphaModFix/>
          </a:blip>
          <a:stretch>
            <a:fillRect/>
          </a:stretch>
        </p:blipFill>
        <p:spPr>
          <a:xfrm>
            <a:off x="6435725" y="3416622"/>
            <a:ext cx="463911" cy="441000"/>
          </a:xfrm>
          <a:prstGeom prst="rect">
            <a:avLst/>
          </a:prstGeom>
          <a:noFill/>
          <a:ln>
            <a:noFill/>
          </a:ln>
        </p:spPr>
      </p:pic>
      <p:pic>
        <p:nvPicPr>
          <p:cNvPr id="632" name="Google Shape;632;p66"/>
          <p:cNvPicPr preferRelativeResize="0"/>
          <p:nvPr/>
        </p:nvPicPr>
        <p:blipFill>
          <a:blip r:embed="rId3">
            <a:alphaModFix/>
          </a:blip>
          <a:stretch>
            <a:fillRect/>
          </a:stretch>
        </p:blipFill>
        <p:spPr>
          <a:xfrm>
            <a:off x="6288575" y="3949547"/>
            <a:ext cx="463911" cy="441000"/>
          </a:xfrm>
          <a:prstGeom prst="rect">
            <a:avLst/>
          </a:prstGeom>
          <a:noFill/>
          <a:ln>
            <a:noFill/>
          </a:ln>
        </p:spPr>
      </p:pic>
      <p:pic>
        <p:nvPicPr>
          <p:cNvPr id="633" name="Google Shape;633;p66"/>
          <p:cNvPicPr preferRelativeResize="0"/>
          <p:nvPr/>
        </p:nvPicPr>
        <p:blipFill>
          <a:blip r:embed="rId3">
            <a:alphaModFix/>
          </a:blip>
          <a:stretch>
            <a:fillRect/>
          </a:stretch>
        </p:blipFill>
        <p:spPr>
          <a:xfrm>
            <a:off x="5824675" y="3944147"/>
            <a:ext cx="463911" cy="441000"/>
          </a:xfrm>
          <a:prstGeom prst="rect">
            <a:avLst/>
          </a:prstGeom>
          <a:noFill/>
          <a:ln>
            <a:noFill/>
          </a:ln>
        </p:spPr>
      </p:pic>
      <p:cxnSp>
        <p:nvCxnSpPr>
          <p:cNvPr id="634" name="Google Shape;634;p66"/>
          <p:cNvCxnSpPr>
            <a:stCxn id="626" idx="2"/>
            <a:endCxn id="619" idx="0"/>
          </p:cNvCxnSpPr>
          <p:nvPr/>
        </p:nvCxnSpPr>
        <p:spPr>
          <a:xfrm rot="5400000">
            <a:off x="1611175" y="1645575"/>
            <a:ext cx="1185300" cy="2153400"/>
          </a:xfrm>
          <a:prstGeom prst="bentConnector3">
            <a:avLst>
              <a:gd fmla="val 50005" name="adj1"/>
            </a:avLst>
          </a:prstGeom>
          <a:noFill/>
          <a:ln cap="flat" cmpd="sng" w="28575">
            <a:solidFill>
              <a:srgbClr val="CCCCCC"/>
            </a:solidFill>
            <a:prstDash val="solid"/>
            <a:round/>
            <a:headEnd len="med" w="med" type="none"/>
            <a:tailEnd len="med" w="med" type="none"/>
          </a:ln>
        </p:spPr>
      </p:cxnSp>
      <p:cxnSp>
        <p:nvCxnSpPr>
          <p:cNvPr id="635" name="Google Shape;635;p66"/>
          <p:cNvCxnSpPr>
            <a:stCxn id="626" idx="2"/>
            <a:endCxn id="618" idx="0"/>
          </p:cNvCxnSpPr>
          <p:nvPr/>
        </p:nvCxnSpPr>
        <p:spPr>
          <a:xfrm flipH="1" rot="-5400000">
            <a:off x="2685475" y="2724675"/>
            <a:ext cx="1190700" cy="600"/>
          </a:xfrm>
          <a:prstGeom prst="bentConnector3">
            <a:avLst>
              <a:gd fmla="val 50005" name="adj1"/>
            </a:avLst>
          </a:prstGeom>
          <a:noFill/>
          <a:ln cap="flat" cmpd="sng" w="28575">
            <a:solidFill>
              <a:srgbClr val="CCCCCC"/>
            </a:solidFill>
            <a:prstDash val="solid"/>
            <a:round/>
            <a:headEnd len="med" w="med" type="stealth"/>
            <a:tailEnd len="med" w="med" type="none"/>
          </a:ln>
        </p:spPr>
      </p:cxnSp>
      <p:cxnSp>
        <p:nvCxnSpPr>
          <p:cNvPr id="636" name="Google Shape;636;p66"/>
          <p:cNvCxnSpPr>
            <a:stCxn id="618" idx="3"/>
            <a:endCxn id="627" idx="0"/>
          </p:cNvCxnSpPr>
          <p:nvPr/>
        </p:nvCxnSpPr>
        <p:spPr>
          <a:xfrm flipH="1" rot="10800000">
            <a:off x="4436713" y="3320599"/>
            <a:ext cx="1412700" cy="532200"/>
          </a:xfrm>
          <a:prstGeom prst="bentConnector4">
            <a:avLst>
              <a:gd fmla="val 9081" name="adj1"/>
              <a:gd fmla="val 144772" name="adj2"/>
            </a:avLst>
          </a:prstGeom>
          <a:noFill/>
          <a:ln cap="flat" cmpd="sng" w="28575">
            <a:solidFill>
              <a:srgbClr val="CCCCCC"/>
            </a:solidFill>
            <a:prstDash val="solid"/>
            <a:round/>
            <a:headEnd len="med" w="med" type="stealth"/>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7"/>
          <p:cNvSpPr/>
          <p:nvPr/>
        </p:nvSpPr>
        <p:spPr>
          <a:xfrm>
            <a:off x="2124321" y="3015650"/>
            <a:ext cx="1481100" cy="1064700"/>
          </a:xfrm>
          <a:prstGeom prst="rect">
            <a:avLst/>
          </a:prstGeom>
          <a:solidFill>
            <a:srgbClr val="65D9F8"/>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1300">
                <a:latin typeface="Nunito"/>
                <a:ea typeface="Nunito"/>
                <a:cs typeface="Nunito"/>
                <a:sym typeface="Nunito"/>
              </a:rPr>
              <a:t>UVA backend</a:t>
            </a:r>
            <a:endParaRPr b="1" sz="1300">
              <a:latin typeface="Nunito"/>
              <a:ea typeface="Nunito"/>
              <a:cs typeface="Nunito"/>
              <a:sym typeface="Nunito"/>
            </a:endParaRPr>
          </a:p>
        </p:txBody>
      </p:sp>
      <p:sp>
        <p:nvSpPr>
          <p:cNvPr id="643" name="Google Shape;643;p67"/>
          <p:cNvSpPr/>
          <p:nvPr/>
        </p:nvSpPr>
        <p:spPr>
          <a:xfrm>
            <a:off x="386648" y="3010250"/>
            <a:ext cx="1481100" cy="1075500"/>
          </a:xfrm>
          <a:prstGeom prst="rect">
            <a:avLst/>
          </a:prstGeom>
          <a:solidFill>
            <a:srgbClr val="65D9F8"/>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1300">
                <a:latin typeface="Nunito"/>
                <a:ea typeface="Nunito"/>
                <a:cs typeface="Nunito"/>
                <a:sym typeface="Nunito"/>
              </a:rPr>
              <a:t>KOKO Core</a:t>
            </a:r>
            <a:endParaRPr b="1" sz="1300">
              <a:latin typeface="Nunito"/>
              <a:ea typeface="Nunito"/>
              <a:cs typeface="Nunito"/>
              <a:sym typeface="Nunito"/>
            </a:endParaRPr>
          </a:p>
        </p:txBody>
      </p:sp>
      <p:sp>
        <p:nvSpPr>
          <p:cNvPr id="644" name="Google Shape;644;p67"/>
          <p:cNvSpPr txBox="1"/>
          <p:nvPr>
            <p:ph type="title"/>
          </p:nvPr>
        </p:nvSpPr>
        <p:spPr>
          <a:xfrm>
            <a:off x="827484" y="127637"/>
            <a:ext cx="5925000" cy="44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UVA - New approach (started in October)</a:t>
            </a:r>
            <a:endParaRPr/>
          </a:p>
        </p:txBody>
      </p:sp>
      <p:sp>
        <p:nvSpPr>
          <p:cNvPr id="645" name="Google Shape;645;p67"/>
          <p:cNvSpPr txBox="1"/>
          <p:nvPr>
            <p:ph idx="1" type="subTitle"/>
          </p:nvPr>
        </p:nvSpPr>
        <p:spPr>
          <a:xfrm>
            <a:off x="5621725" y="1677425"/>
            <a:ext cx="3285300" cy="2072100"/>
          </a:xfrm>
          <a:prstGeom prst="rect">
            <a:avLst/>
          </a:prstGeom>
        </p:spPr>
        <p:txBody>
          <a:bodyPr anchorCtr="0" anchor="ctr" bIns="34275" lIns="68575" spcFirstLastPara="1" rIns="68575" wrap="square" tIns="34275">
            <a:noAutofit/>
          </a:bodyPr>
          <a:lstStyle/>
          <a:p>
            <a:pPr indent="-228600" lvl="0" marL="342900" rtl="0" algn="l">
              <a:lnSpc>
                <a:spcPct val="100000"/>
              </a:lnSpc>
              <a:spcBef>
                <a:spcPts val="0"/>
              </a:spcBef>
              <a:spcAft>
                <a:spcPts val="0"/>
              </a:spcAft>
              <a:buSzPts val="1000"/>
              <a:buChar char="●"/>
            </a:pPr>
            <a:r>
              <a:rPr lang="en" sz="1000"/>
              <a:t>Need a </a:t>
            </a:r>
            <a:r>
              <a:rPr lang="en" sz="1000"/>
              <a:t>separate</a:t>
            </a:r>
            <a:r>
              <a:rPr lang="en" sz="1000"/>
              <a:t> backend to decrease reliance on KOKO Core. </a:t>
            </a:r>
            <a:endParaRPr sz="1000"/>
          </a:p>
          <a:p>
            <a:pPr indent="-228600" lvl="0" marL="342900" rtl="0" algn="l">
              <a:lnSpc>
                <a:spcPct val="100000"/>
              </a:lnSpc>
              <a:spcBef>
                <a:spcPts val="1000"/>
              </a:spcBef>
              <a:spcAft>
                <a:spcPts val="0"/>
              </a:spcAft>
              <a:buSzPts val="1000"/>
              <a:buChar char="●"/>
            </a:pPr>
            <a:r>
              <a:rPr lang="en" sz="1000"/>
              <a:t>Should not be building things in Odoo unless they support an Odoo based process e.g. contracting and Finance needs. Odoo is expensive and hard to maintain.</a:t>
            </a:r>
            <a:endParaRPr sz="1000"/>
          </a:p>
          <a:p>
            <a:pPr indent="-228600" lvl="0" marL="342900" rtl="0" algn="l">
              <a:spcBef>
                <a:spcPts val="1000"/>
              </a:spcBef>
              <a:spcAft>
                <a:spcPts val="0"/>
              </a:spcAft>
              <a:buSzPts val="1000"/>
              <a:buChar char="●"/>
            </a:pPr>
            <a:r>
              <a:rPr lang="en" sz="1000"/>
              <a:t>Right now the new backend is not present</a:t>
            </a:r>
            <a:r>
              <a:rPr lang="en" sz="1000"/>
              <a:t> but UVA still has some use based on the information it derives from KC and Odoo.</a:t>
            </a:r>
            <a:endParaRPr sz="1000"/>
          </a:p>
          <a:p>
            <a:pPr indent="-228600" lvl="0" marL="342900" rtl="0" algn="l">
              <a:spcBef>
                <a:spcPts val="1000"/>
              </a:spcBef>
              <a:spcAft>
                <a:spcPts val="1000"/>
              </a:spcAft>
              <a:buSzPts val="1000"/>
              <a:buChar char="●"/>
            </a:pPr>
            <a:r>
              <a:rPr lang="en" sz="1000"/>
              <a:t>Need a new data migration strategy to ensure effort is not wasted but enough core data is in UVA for an initial launch.</a:t>
            </a:r>
            <a:endParaRPr sz="1000"/>
          </a:p>
        </p:txBody>
      </p:sp>
      <p:sp>
        <p:nvSpPr>
          <p:cNvPr id="646" name="Google Shape;646;p67"/>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647" name="Google Shape;647;p67"/>
          <p:cNvSpPr/>
          <p:nvPr/>
        </p:nvSpPr>
        <p:spPr>
          <a:xfrm>
            <a:off x="3862000" y="3015650"/>
            <a:ext cx="1515600" cy="1064700"/>
          </a:xfrm>
          <a:prstGeom prst="rect">
            <a:avLst/>
          </a:prstGeom>
          <a:solidFill>
            <a:srgbClr val="65D9F8"/>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1300">
                <a:latin typeface="Nunito"/>
                <a:ea typeface="Nunito"/>
                <a:cs typeface="Nunito"/>
                <a:sym typeface="Nunito"/>
              </a:rPr>
              <a:t>Odoo</a:t>
            </a:r>
            <a:endParaRPr b="1" sz="1300">
              <a:latin typeface="Nunito"/>
              <a:ea typeface="Nunito"/>
              <a:cs typeface="Nunito"/>
              <a:sym typeface="Nunito"/>
            </a:endParaRPr>
          </a:p>
        </p:txBody>
      </p:sp>
      <p:sp>
        <p:nvSpPr>
          <p:cNvPr id="648" name="Google Shape;648;p67"/>
          <p:cNvSpPr/>
          <p:nvPr/>
        </p:nvSpPr>
        <p:spPr>
          <a:xfrm>
            <a:off x="2124325" y="1473775"/>
            <a:ext cx="1481100" cy="732600"/>
          </a:xfrm>
          <a:prstGeom prst="rect">
            <a:avLst/>
          </a:prstGeom>
          <a:solidFill>
            <a:srgbClr val="65D9F8"/>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 sz="1300">
                <a:latin typeface="Nunito"/>
                <a:ea typeface="Nunito"/>
                <a:cs typeface="Nunito"/>
                <a:sym typeface="Nunito"/>
              </a:rPr>
              <a:t>UVA (front end / user interface)  </a:t>
            </a:r>
            <a:endParaRPr b="1" sz="1300">
              <a:latin typeface="Nunito"/>
              <a:ea typeface="Nunito"/>
              <a:cs typeface="Nunito"/>
              <a:sym typeface="Nunito"/>
            </a:endParaRPr>
          </a:p>
        </p:txBody>
      </p:sp>
      <p:cxnSp>
        <p:nvCxnSpPr>
          <p:cNvPr id="649" name="Google Shape;649;p67"/>
          <p:cNvCxnSpPr>
            <a:endCxn id="642" idx="1"/>
          </p:cNvCxnSpPr>
          <p:nvPr/>
        </p:nvCxnSpPr>
        <p:spPr>
          <a:xfrm>
            <a:off x="1867821" y="3548000"/>
            <a:ext cx="256500" cy="0"/>
          </a:xfrm>
          <a:prstGeom prst="straightConnector1">
            <a:avLst/>
          </a:prstGeom>
          <a:noFill/>
          <a:ln cap="flat" cmpd="sng" w="19050">
            <a:solidFill>
              <a:srgbClr val="B7B7B7"/>
            </a:solidFill>
            <a:prstDash val="solid"/>
            <a:round/>
            <a:headEnd len="med" w="med" type="stealth"/>
            <a:tailEnd len="med" w="med" type="stealth"/>
          </a:ln>
        </p:spPr>
      </p:cxnSp>
      <p:cxnSp>
        <p:nvCxnSpPr>
          <p:cNvPr id="650" name="Google Shape;650;p67"/>
          <p:cNvCxnSpPr/>
          <p:nvPr/>
        </p:nvCxnSpPr>
        <p:spPr>
          <a:xfrm>
            <a:off x="3605421" y="3548000"/>
            <a:ext cx="256500" cy="0"/>
          </a:xfrm>
          <a:prstGeom prst="straightConnector1">
            <a:avLst/>
          </a:prstGeom>
          <a:noFill/>
          <a:ln cap="flat" cmpd="sng" w="19050">
            <a:solidFill>
              <a:srgbClr val="B7B7B7"/>
            </a:solidFill>
            <a:prstDash val="solid"/>
            <a:round/>
            <a:headEnd len="med" w="med" type="stealth"/>
            <a:tailEnd len="med" w="med" type="stealth"/>
          </a:ln>
        </p:spPr>
      </p:cxnSp>
      <p:cxnSp>
        <p:nvCxnSpPr>
          <p:cNvPr id="651" name="Google Shape;651;p67"/>
          <p:cNvCxnSpPr>
            <a:stCxn id="642" idx="0"/>
            <a:endCxn id="648" idx="2"/>
          </p:cNvCxnSpPr>
          <p:nvPr/>
        </p:nvCxnSpPr>
        <p:spPr>
          <a:xfrm rot="10800000">
            <a:off x="2864871" y="2206250"/>
            <a:ext cx="0" cy="809400"/>
          </a:xfrm>
          <a:prstGeom prst="straightConnector1">
            <a:avLst/>
          </a:prstGeom>
          <a:noFill/>
          <a:ln cap="flat" cmpd="sng" w="19050">
            <a:solidFill>
              <a:srgbClr val="B7B7B7"/>
            </a:solidFill>
            <a:prstDash val="solid"/>
            <a:round/>
            <a:headEnd len="med" w="med" type="stealth"/>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Key data migration questions	</a:t>
            </a:r>
            <a:endParaRPr/>
          </a:p>
        </p:txBody>
      </p:sp>
      <p:sp>
        <p:nvSpPr>
          <p:cNvPr id="657" name="Google Shape;657;p68"/>
          <p:cNvSpPr txBox="1"/>
          <p:nvPr>
            <p:ph idx="1" type="subTitle"/>
          </p:nvPr>
        </p:nvSpPr>
        <p:spPr>
          <a:xfrm>
            <a:off x="344043" y="923153"/>
            <a:ext cx="8455800" cy="36390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 sz="1400"/>
              <a:t>New architecture approach supports KOKO better long term but means we need to rethink the original data migration approach which was inefficient (too many fields and not in the future home of process).</a:t>
            </a:r>
            <a:endParaRPr sz="1400"/>
          </a:p>
          <a:p>
            <a:pPr indent="-317500" lvl="0" marL="457200" rtl="0" algn="l">
              <a:spcBef>
                <a:spcPts val="1000"/>
              </a:spcBef>
              <a:spcAft>
                <a:spcPts val="0"/>
              </a:spcAft>
              <a:buSzPts val="1400"/>
              <a:buChar char="-"/>
            </a:pPr>
            <a:r>
              <a:rPr lang="en" sz="1400"/>
              <a:t>New architecture and core UVA needs to built first before we can shift future processes over to the system e.g. decommissioning and deployment.</a:t>
            </a:r>
            <a:endParaRPr sz="1400"/>
          </a:p>
          <a:p>
            <a:pPr indent="-317500" lvl="0" marL="457200" rtl="0" algn="l">
              <a:spcBef>
                <a:spcPts val="1000"/>
              </a:spcBef>
              <a:spcAft>
                <a:spcPts val="0"/>
              </a:spcAft>
              <a:buSzPts val="1400"/>
              <a:buChar char="-"/>
            </a:pPr>
            <a:r>
              <a:rPr lang="en" sz="1400"/>
              <a:t>What needs to be migrated when? What is required for UVA Day 1?</a:t>
            </a:r>
            <a:endParaRPr sz="1400"/>
          </a:p>
          <a:p>
            <a:pPr indent="-317500" lvl="0" marL="457200" rtl="0" algn="l">
              <a:spcBef>
                <a:spcPts val="1000"/>
              </a:spcBef>
              <a:spcAft>
                <a:spcPts val="0"/>
              </a:spcAft>
              <a:buSzPts val="1400"/>
              <a:buChar char="-"/>
            </a:pPr>
            <a:r>
              <a:rPr lang="en" sz="1400"/>
              <a:t>What is required for historic context? Should that be migrated into Odoo or straight into new UVA backend as it is needed?</a:t>
            </a:r>
            <a:endParaRPr sz="1400"/>
          </a:p>
          <a:p>
            <a:pPr indent="-317500" lvl="0" marL="457200" rtl="0" algn="l">
              <a:spcBef>
                <a:spcPts val="1000"/>
              </a:spcBef>
              <a:spcAft>
                <a:spcPts val="0"/>
              </a:spcAft>
              <a:buSzPts val="1400"/>
              <a:buChar char="-"/>
            </a:pPr>
            <a:r>
              <a:rPr lang="en" sz="1400"/>
              <a:t>What would be required for future processes e.g. knowing when we need knew branding licenses?</a:t>
            </a:r>
            <a:endParaRPr sz="1400"/>
          </a:p>
          <a:p>
            <a:pPr indent="-317500" lvl="0" marL="457200" rtl="0" algn="l">
              <a:spcBef>
                <a:spcPts val="1000"/>
              </a:spcBef>
              <a:spcAft>
                <a:spcPts val="0"/>
              </a:spcAft>
              <a:buSzPts val="1400"/>
              <a:buChar char="-"/>
            </a:pPr>
            <a:r>
              <a:rPr lang="en" sz="1400"/>
              <a:t>What in Odoo and KOKO Core today is not correct and needs further updates?</a:t>
            </a:r>
            <a:endParaRPr sz="1400"/>
          </a:p>
          <a:p>
            <a:pPr indent="0" lvl="0" marL="0" rtl="0" algn="l">
              <a:spcBef>
                <a:spcPts val="1000"/>
              </a:spcBef>
              <a:spcAft>
                <a:spcPts val="100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1"/>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73" name="Google Shape;373;p51"/>
          <p:cNvSpPr txBox="1"/>
          <p:nvPr>
            <p:ph type="title"/>
          </p:nvPr>
        </p:nvSpPr>
        <p:spPr>
          <a:xfrm>
            <a:off x="751284" y="203837"/>
            <a:ext cx="5925000" cy="441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Context</a:t>
            </a:r>
            <a:endParaRPr/>
          </a:p>
        </p:txBody>
      </p:sp>
      <p:sp>
        <p:nvSpPr>
          <p:cNvPr id="374" name="Google Shape;374;p51"/>
          <p:cNvSpPr txBox="1"/>
          <p:nvPr>
            <p:ph idx="1" type="subTitle"/>
          </p:nvPr>
        </p:nvSpPr>
        <p:spPr>
          <a:xfrm>
            <a:off x="258023" y="1054328"/>
            <a:ext cx="8456700" cy="3392400"/>
          </a:xfrm>
          <a:prstGeom prst="rect">
            <a:avLst/>
          </a:prstGeom>
          <a:noFill/>
          <a:ln>
            <a:noFill/>
          </a:ln>
        </p:spPr>
        <p:txBody>
          <a:bodyPr anchorCtr="0" anchor="t" bIns="34275" lIns="68575" spcFirstLastPara="1" rIns="68575" wrap="square" tIns="34275">
            <a:noAutofit/>
          </a:bodyPr>
          <a:lstStyle/>
          <a:p>
            <a:pPr indent="-330200" lvl="0" marL="457200" rtl="0" algn="l">
              <a:lnSpc>
                <a:spcPct val="200000"/>
              </a:lnSpc>
              <a:spcBef>
                <a:spcPts val="0"/>
              </a:spcBef>
              <a:spcAft>
                <a:spcPts val="0"/>
              </a:spcAft>
              <a:buSzPts val="1600"/>
              <a:buChar char="●"/>
            </a:pPr>
            <a:r>
              <a:rPr lang="en" sz="1600"/>
              <a:t>There is no single place to find information about agents. </a:t>
            </a:r>
            <a:endParaRPr sz="1600"/>
          </a:p>
          <a:p>
            <a:pPr indent="-330200" lvl="0" marL="457200" rtl="0" algn="l">
              <a:lnSpc>
                <a:spcPct val="200000"/>
              </a:lnSpc>
              <a:spcBef>
                <a:spcPts val="0"/>
              </a:spcBef>
              <a:spcAft>
                <a:spcPts val="0"/>
              </a:spcAft>
              <a:buSzPts val="1600"/>
              <a:buChar char="●"/>
            </a:pPr>
            <a:r>
              <a:rPr lang="en" sz="1600"/>
              <a:t>The management of our agent network is being done </a:t>
            </a:r>
            <a:r>
              <a:rPr lang="en" sz="1600"/>
              <a:t>across</a:t>
            </a:r>
            <a:r>
              <a:rPr lang="en" sz="1600"/>
              <a:t> multiple spreadsheets. </a:t>
            </a:r>
            <a:endParaRPr sz="1600"/>
          </a:p>
          <a:p>
            <a:pPr indent="-330200" lvl="0" marL="457200" rtl="0" algn="l">
              <a:lnSpc>
                <a:spcPct val="200000"/>
              </a:lnSpc>
              <a:spcBef>
                <a:spcPts val="0"/>
              </a:spcBef>
              <a:spcAft>
                <a:spcPts val="0"/>
              </a:spcAft>
              <a:buSzPts val="1600"/>
              <a:buChar char="●"/>
            </a:pPr>
            <a:r>
              <a:rPr lang="en" sz="1600"/>
              <a:t>Information, activities and communications are held across multiple tools and teams.</a:t>
            </a:r>
            <a:endParaRPr sz="1600"/>
          </a:p>
          <a:p>
            <a:pPr indent="-330200" lvl="0" marL="457200" rtl="0" algn="l">
              <a:lnSpc>
                <a:spcPct val="200000"/>
              </a:lnSpc>
              <a:spcBef>
                <a:spcPts val="0"/>
              </a:spcBef>
              <a:spcAft>
                <a:spcPts val="0"/>
              </a:spcAft>
              <a:buSzPts val="1600"/>
              <a:buChar char="●"/>
            </a:pPr>
            <a:r>
              <a:rPr lang="en" sz="1600"/>
              <a:t>The current tooling landscape is overly complex - making it more costly to maintain, difficult to scale outside Nairobi, and impossible to sell as a SaaS solution.</a:t>
            </a:r>
            <a:endParaRPr sz="1600"/>
          </a:p>
          <a:p>
            <a:pPr indent="-330200" lvl="0" marL="457200" rtl="0" algn="l">
              <a:lnSpc>
                <a:spcPct val="200000"/>
              </a:lnSpc>
              <a:spcBef>
                <a:spcPts val="0"/>
              </a:spcBef>
              <a:spcAft>
                <a:spcPts val="0"/>
              </a:spcAft>
              <a:buSzPts val="1600"/>
              <a:buChar char="●"/>
            </a:pPr>
            <a:r>
              <a:rPr lang="en" sz="1600"/>
              <a:t>Agent product offering is believed to be too complex for agents.</a:t>
            </a:r>
            <a:endParaRPr sz="1600"/>
          </a:p>
          <a:p>
            <a:pPr indent="-330200" lvl="0" marL="457200" rtl="0" algn="l">
              <a:lnSpc>
                <a:spcPct val="200000"/>
              </a:lnSpc>
              <a:spcBef>
                <a:spcPts val="0"/>
              </a:spcBef>
              <a:spcAft>
                <a:spcPts val="0"/>
              </a:spcAft>
              <a:buSzPts val="1600"/>
              <a:buChar char="●"/>
            </a:pPr>
            <a:r>
              <a:rPr lang="en" sz="1600"/>
              <a:t>Reconciliation of agent payments is done manually.</a:t>
            </a:r>
            <a:endParaRPr sz="1600"/>
          </a:p>
        </p:txBody>
      </p:sp>
      <p:sp>
        <p:nvSpPr>
          <p:cNvPr id="375" name="Google Shape;375;p51"/>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Principles for data migration</a:t>
            </a:r>
            <a:endParaRPr/>
          </a:p>
        </p:txBody>
      </p:sp>
      <p:sp>
        <p:nvSpPr>
          <p:cNvPr id="663" name="Google Shape;663;p69"/>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36550" lvl="0" marL="457200" rtl="0" algn="l">
              <a:spcBef>
                <a:spcPts val="800"/>
              </a:spcBef>
              <a:spcAft>
                <a:spcPts val="0"/>
              </a:spcAft>
              <a:buSzPts val="1700"/>
              <a:buChar char="-"/>
            </a:pPr>
            <a:r>
              <a:rPr lang="en" sz="1700"/>
              <a:t>We will not migrate data to KOKO Core or the ERP unless it’s required for the current UVA view.</a:t>
            </a:r>
            <a:endParaRPr sz="1700"/>
          </a:p>
          <a:p>
            <a:pPr indent="-336550" lvl="0" marL="457200" rtl="0" algn="l">
              <a:spcBef>
                <a:spcPts val="2000"/>
              </a:spcBef>
              <a:spcAft>
                <a:spcPts val="0"/>
              </a:spcAft>
              <a:buSzPts val="1700"/>
              <a:buChar char="-"/>
            </a:pPr>
            <a:r>
              <a:rPr lang="en" sz="1700"/>
              <a:t>If future processes will be built and managed from within the UVA system we will not migrate data to ERP in the short term.</a:t>
            </a:r>
            <a:endParaRPr sz="1700"/>
          </a:p>
          <a:p>
            <a:pPr indent="-336550" lvl="0" marL="457200" rtl="0" algn="l">
              <a:spcBef>
                <a:spcPts val="2000"/>
              </a:spcBef>
              <a:spcAft>
                <a:spcPts val="0"/>
              </a:spcAft>
              <a:buSzPts val="1700"/>
              <a:buChar char="-"/>
            </a:pPr>
            <a:r>
              <a:rPr lang="en" sz="1700"/>
              <a:t>We will not migrate data unless it’s process is editable in the UVA dashboard. </a:t>
            </a:r>
            <a:endParaRPr sz="1700"/>
          </a:p>
          <a:p>
            <a:pPr indent="0" lvl="0" marL="0" rtl="0" algn="l">
              <a:spcBef>
                <a:spcPts val="2000"/>
              </a:spcBef>
              <a:spcAft>
                <a:spcPts val="0"/>
              </a:spcAft>
              <a:buNone/>
            </a:pPr>
            <a:r>
              <a:rPr lang="en" sz="1700"/>
              <a:t>Based on these principles we have made some assumptions about what makes sense to migrate right now which is in this </a:t>
            </a:r>
            <a:r>
              <a:rPr lang="en" sz="1700" u="sng">
                <a:solidFill>
                  <a:schemeClr val="hlink"/>
                </a:solidFill>
                <a:hlinkClick r:id="rId3"/>
              </a:rPr>
              <a:t>spreadsheet</a:t>
            </a:r>
            <a:r>
              <a:rPr lang="en" sz="1700"/>
              <a:t>. Further context on slides below.</a:t>
            </a:r>
            <a:endParaRPr sz="1700"/>
          </a:p>
          <a:p>
            <a:pPr indent="0" lvl="0" marL="0" rtl="0" algn="l">
              <a:spcBef>
                <a:spcPts val="2000"/>
              </a:spcBef>
              <a:spcAft>
                <a:spcPts val="2000"/>
              </a:spcAft>
              <a:buNone/>
            </a:pPr>
            <a:r>
              <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Shop Status</a:t>
            </a:r>
            <a:endParaRPr/>
          </a:p>
        </p:txBody>
      </p:sp>
      <p:sp>
        <p:nvSpPr>
          <p:cNvPr id="669" name="Google Shape;669;p70"/>
          <p:cNvSpPr txBox="1"/>
          <p:nvPr>
            <p:ph idx="1" type="subTitle"/>
          </p:nvPr>
        </p:nvSpPr>
        <p:spPr>
          <a:xfrm>
            <a:off x="6008000" y="1113775"/>
            <a:ext cx="2791800" cy="3524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Most of this data is being pulled from Odoo.</a:t>
            </a:r>
            <a:endParaRPr sz="1400"/>
          </a:p>
          <a:p>
            <a:pPr indent="0" lvl="0" marL="0" rtl="0" algn="l">
              <a:spcBef>
                <a:spcPts val="800"/>
              </a:spcBef>
              <a:spcAft>
                <a:spcPts val="0"/>
              </a:spcAft>
              <a:buNone/>
            </a:pPr>
            <a:r>
              <a:rPr b="1" lang="en" sz="1400"/>
              <a:t>Questions:</a:t>
            </a:r>
            <a:endParaRPr b="1" sz="1400"/>
          </a:p>
          <a:p>
            <a:pPr indent="-317500" lvl="0" marL="457200" rtl="0" algn="l">
              <a:spcBef>
                <a:spcPts val="800"/>
              </a:spcBef>
              <a:spcAft>
                <a:spcPts val="0"/>
              </a:spcAft>
              <a:buSzPts val="1400"/>
              <a:buChar char="-"/>
            </a:pPr>
            <a:r>
              <a:rPr lang="en" sz="1400"/>
              <a:t>Is what’s in Odoo now correct? </a:t>
            </a:r>
            <a:endParaRPr sz="1400"/>
          </a:p>
          <a:p>
            <a:pPr indent="-317500" lvl="0" marL="457200" rtl="0" algn="l">
              <a:spcBef>
                <a:spcPts val="0"/>
              </a:spcBef>
              <a:spcAft>
                <a:spcPts val="0"/>
              </a:spcAft>
              <a:buSzPts val="1400"/>
              <a:buChar char="-"/>
            </a:pPr>
            <a:r>
              <a:rPr lang="en" sz="1400"/>
              <a:t>How do we validate it? </a:t>
            </a:r>
            <a:endParaRPr sz="1400"/>
          </a:p>
          <a:p>
            <a:pPr indent="-317500" lvl="0" marL="457200" rtl="0" algn="l">
              <a:spcBef>
                <a:spcPts val="0"/>
              </a:spcBef>
              <a:spcAft>
                <a:spcPts val="0"/>
              </a:spcAft>
              <a:buSzPts val="1400"/>
              <a:buChar char="-"/>
            </a:pPr>
            <a:r>
              <a:rPr lang="en" sz="1400"/>
              <a:t>Who needs to be involved?</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rPr lang="en" sz="1400"/>
              <a:t>GPS synced? </a:t>
            </a:r>
            <a:endParaRPr sz="1400"/>
          </a:p>
          <a:p>
            <a:pPr indent="0" lvl="0" marL="0" rtl="0" algn="l">
              <a:spcBef>
                <a:spcPts val="800"/>
              </a:spcBef>
              <a:spcAft>
                <a:spcPts val="0"/>
              </a:spcAft>
              <a:buNone/>
            </a:pPr>
            <a:r>
              <a:rPr lang="en" sz="1400"/>
              <a:t>Neighborhood? </a:t>
            </a:r>
            <a:endParaRPr sz="1400"/>
          </a:p>
          <a:p>
            <a:pPr indent="0" lvl="0" marL="0" rtl="0" algn="l">
              <a:spcBef>
                <a:spcPts val="800"/>
              </a:spcBef>
              <a:spcAft>
                <a:spcPts val="0"/>
              </a:spcAft>
              <a:buNone/>
            </a:pPr>
            <a:r>
              <a:rPr lang="en" sz="1400"/>
              <a:t>Landmark?</a:t>
            </a:r>
            <a:endParaRPr sz="1400"/>
          </a:p>
        </p:txBody>
      </p:sp>
      <p:pic>
        <p:nvPicPr>
          <p:cNvPr id="670" name="Google Shape;670;p70"/>
          <p:cNvPicPr preferRelativeResize="0"/>
          <p:nvPr/>
        </p:nvPicPr>
        <p:blipFill>
          <a:blip r:embed="rId3">
            <a:alphaModFix/>
          </a:blip>
          <a:stretch>
            <a:fillRect/>
          </a:stretch>
        </p:blipFill>
        <p:spPr>
          <a:xfrm>
            <a:off x="152400" y="1113782"/>
            <a:ext cx="5703199" cy="326398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Opening Hours and Branding</a:t>
            </a:r>
            <a:endParaRPr/>
          </a:p>
        </p:txBody>
      </p:sp>
      <p:sp>
        <p:nvSpPr>
          <p:cNvPr id="676" name="Google Shape;676;p71"/>
          <p:cNvSpPr txBox="1"/>
          <p:nvPr>
            <p:ph idx="1" type="subTitle"/>
          </p:nvPr>
        </p:nvSpPr>
        <p:spPr>
          <a:xfrm>
            <a:off x="3792450" y="999350"/>
            <a:ext cx="50073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The original proposal was to migrate this to Odoo. However the ongoing process (viewing and updating details will be in UVA).</a:t>
            </a:r>
            <a:endParaRPr sz="1500"/>
          </a:p>
          <a:p>
            <a:pPr indent="0" lvl="0" marL="0" rtl="0" algn="l">
              <a:spcBef>
                <a:spcPts val="1000"/>
              </a:spcBef>
              <a:spcAft>
                <a:spcPts val="0"/>
              </a:spcAft>
              <a:buNone/>
            </a:pPr>
            <a:r>
              <a:rPr b="1" lang="en" sz="1500"/>
              <a:t>Proposal:</a:t>
            </a:r>
            <a:endParaRPr b="1" sz="1500"/>
          </a:p>
          <a:p>
            <a:pPr indent="0" lvl="0" marL="0" rtl="0" algn="l">
              <a:spcBef>
                <a:spcPts val="1000"/>
              </a:spcBef>
              <a:spcAft>
                <a:spcPts val="1000"/>
              </a:spcAft>
              <a:buNone/>
            </a:pPr>
            <a:r>
              <a:rPr lang="en" sz="1500"/>
              <a:t>Therefore we should not update opening hours in Odoo for now and wait until the UVA backend is ready before migrating Branding information.</a:t>
            </a:r>
            <a:endParaRPr sz="1500"/>
          </a:p>
        </p:txBody>
      </p:sp>
      <p:pic>
        <p:nvPicPr>
          <p:cNvPr id="677" name="Google Shape;677;p71"/>
          <p:cNvPicPr preferRelativeResize="0"/>
          <p:nvPr/>
        </p:nvPicPr>
        <p:blipFill>
          <a:blip r:embed="rId3">
            <a:alphaModFix/>
          </a:blip>
          <a:stretch>
            <a:fillRect/>
          </a:stretch>
        </p:blipFill>
        <p:spPr>
          <a:xfrm>
            <a:off x="457200" y="885176"/>
            <a:ext cx="2687926" cy="3743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Agent KYC Info</a:t>
            </a:r>
            <a:endParaRPr/>
          </a:p>
        </p:txBody>
      </p:sp>
      <p:sp>
        <p:nvSpPr>
          <p:cNvPr id="683" name="Google Shape;683;p72"/>
          <p:cNvSpPr txBox="1"/>
          <p:nvPr>
            <p:ph idx="1" type="subTitle"/>
          </p:nvPr>
        </p:nvSpPr>
        <p:spPr>
          <a:xfrm>
            <a:off x="6315350" y="1166900"/>
            <a:ext cx="2484600" cy="3471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400"/>
              <a:t>This information is core KC information that Legal hold on the agent. </a:t>
            </a:r>
            <a:endParaRPr sz="1400"/>
          </a:p>
          <a:p>
            <a:pPr indent="0" lvl="0" marL="0" rtl="0" algn="l">
              <a:spcBef>
                <a:spcPts val="1000"/>
              </a:spcBef>
              <a:spcAft>
                <a:spcPts val="0"/>
              </a:spcAft>
              <a:buNone/>
            </a:pPr>
            <a:r>
              <a:rPr b="1" lang="en" sz="1400"/>
              <a:t>Questions</a:t>
            </a:r>
            <a:r>
              <a:rPr b="1" lang="en" sz="1400"/>
              <a:t>: </a:t>
            </a:r>
            <a:endParaRPr b="1" sz="1400"/>
          </a:p>
          <a:p>
            <a:pPr indent="0" lvl="0" marL="0" rtl="0" algn="l">
              <a:spcBef>
                <a:spcPts val="1000"/>
              </a:spcBef>
              <a:spcAft>
                <a:spcPts val="1000"/>
              </a:spcAft>
              <a:buNone/>
            </a:pPr>
            <a:r>
              <a:rPr lang="en" sz="1400"/>
              <a:t>Unless Finance needs this it will move to the UVA backend; migration will be paused until then. </a:t>
            </a:r>
            <a:endParaRPr sz="1400"/>
          </a:p>
        </p:txBody>
      </p:sp>
      <p:pic>
        <p:nvPicPr>
          <p:cNvPr id="684" name="Google Shape;684;p72"/>
          <p:cNvPicPr preferRelativeResize="0"/>
          <p:nvPr/>
        </p:nvPicPr>
        <p:blipFill rotWithShape="1">
          <a:blip r:embed="rId3">
            <a:alphaModFix/>
          </a:blip>
          <a:srcRect b="0" l="0" r="0" t="13584"/>
          <a:stretch/>
        </p:blipFill>
        <p:spPr>
          <a:xfrm>
            <a:off x="152400" y="1166900"/>
            <a:ext cx="6010547" cy="3246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Agent Application Process Info</a:t>
            </a:r>
            <a:endParaRPr/>
          </a:p>
        </p:txBody>
      </p:sp>
      <p:sp>
        <p:nvSpPr>
          <p:cNvPr id="690" name="Google Shape;690;p73"/>
          <p:cNvSpPr txBox="1"/>
          <p:nvPr>
            <p:ph idx="1" type="subTitle"/>
          </p:nvPr>
        </p:nvSpPr>
        <p:spPr>
          <a:xfrm>
            <a:off x="5998375" y="1076675"/>
            <a:ext cx="2801700" cy="3492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200"/>
              <a:t>This is information we gather during agent onboarding. It serves both the Agent Network team in understanding where the agent sits in their pipeline, but is also critical from a legal and finance perspective… e.g. deposit and contract must be signed.</a:t>
            </a:r>
            <a:endParaRPr sz="1200"/>
          </a:p>
          <a:p>
            <a:pPr indent="0" lvl="0" marL="0" rtl="0" algn="l">
              <a:spcBef>
                <a:spcPts val="1000"/>
              </a:spcBef>
              <a:spcAft>
                <a:spcPts val="0"/>
              </a:spcAft>
              <a:buNone/>
            </a:pPr>
            <a:r>
              <a:rPr b="1" lang="en" sz="1200"/>
              <a:t>Proposal: </a:t>
            </a:r>
            <a:endParaRPr b="1" sz="1200"/>
          </a:p>
          <a:p>
            <a:pPr indent="0" lvl="0" marL="0" rtl="0" algn="l">
              <a:spcBef>
                <a:spcPts val="1000"/>
              </a:spcBef>
              <a:spcAft>
                <a:spcPts val="0"/>
              </a:spcAft>
              <a:buNone/>
            </a:pPr>
            <a:r>
              <a:rPr lang="en" sz="1200"/>
              <a:t>Migrate to UVA backend except deposits.</a:t>
            </a:r>
            <a:endParaRPr sz="1200"/>
          </a:p>
          <a:p>
            <a:pPr indent="0" lvl="0" marL="0" rtl="0" algn="l">
              <a:spcBef>
                <a:spcPts val="1000"/>
              </a:spcBef>
              <a:spcAft>
                <a:spcPts val="1000"/>
              </a:spcAft>
              <a:buNone/>
            </a:pPr>
            <a:r>
              <a:rPr b="1" lang="en" sz="1200"/>
              <a:t>Define and prioritise new process for agent onboarding and shop creation. </a:t>
            </a:r>
            <a:endParaRPr b="1" sz="1200"/>
          </a:p>
        </p:txBody>
      </p:sp>
      <p:pic>
        <p:nvPicPr>
          <p:cNvPr id="691" name="Google Shape;691;p73"/>
          <p:cNvPicPr preferRelativeResize="0"/>
          <p:nvPr/>
        </p:nvPicPr>
        <p:blipFill>
          <a:blip r:embed="rId3">
            <a:alphaModFix/>
          </a:blip>
          <a:stretch>
            <a:fillRect/>
          </a:stretch>
        </p:blipFill>
        <p:spPr>
          <a:xfrm>
            <a:off x="304800" y="1113775"/>
            <a:ext cx="5043627" cy="3397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7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Deployment and Commissioning</a:t>
            </a:r>
            <a:endParaRPr/>
          </a:p>
        </p:txBody>
      </p:sp>
      <p:sp>
        <p:nvSpPr>
          <p:cNvPr id="697" name="Google Shape;697;p74"/>
          <p:cNvSpPr txBox="1"/>
          <p:nvPr>
            <p:ph idx="1" type="subTitle"/>
          </p:nvPr>
        </p:nvSpPr>
        <p:spPr>
          <a:xfrm>
            <a:off x="434525" y="3428425"/>
            <a:ext cx="8365500" cy="1133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300"/>
              <a:t>This data is not editable in the new UVA. It is historic data required to understand when the KP was deployed and decommissioned. The current level of data required is far too detailed (300 rows) and it is unlikely the new process will be managed from Odoo. </a:t>
            </a:r>
            <a:endParaRPr sz="1300"/>
          </a:p>
          <a:p>
            <a:pPr indent="0" lvl="0" marL="0" rtl="0" algn="l">
              <a:spcBef>
                <a:spcPts val="800"/>
              </a:spcBef>
              <a:spcAft>
                <a:spcPts val="0"/>
              </a:spcAft>
              <a:buNone/>
            </a:pPr>
            <a:r>
              <a:rPr b="1" lang="en" sz="1300"/>
              <a:t>Proposal:</a:t>
            </a:r>
            <a:r>
              <a:rPr lang="en" sz="1300"/>
              <a:t> Hide these pages for now and revisit when looking at deployment and commissioning again.</a:t>
            </a:r>
            <a:endParaRPr sz="1300"/>
          </a:p>
        </p:txBody>
      </p:sp>
      <p:pic>
        <p:nvPicPr>
          <p:cNvPr id="698" name="Google Shape;698;p74"/>
          <p:cNvPicPr preferRelativeResize="0"/>
          <p:nvPr/>
        </p:nvPicPr>
        <p:blipFill rotWithShape="1">
          <a:blip r:embed="rId3">
            <a:alphaModFix/>
          </a:blip>
          <a:srcRect b="0" l="20685" r="0" t="20063"/>
          <a:stretch/>
        </p:blipFill>
        <p:spPr>
          <a:xfrm>
            <a:off x="900123" y="1132750"/>
            <a:ext cx="3227424" cy="2032924"/>
          </a:xfrm>
          <a:prstGeom prst="rect">
            <a:avLst/>
          </a:prstGeom>
          <a:noFill/>
          <a:ln>
            <a:noFill/>
          </a:ln>
        </p:spPr>
      </p:pic>
      <p:pic>
        <p:nvPicPr>
          <p:cNvPr id="699" name="Google Shape;699;p74"/>
          <p:cNvPicPr preferRelativeResize="0"/>
          <p:nvPr/>
        </p:nvPicPr>
        <p:blipFill rotWithShape="1">
          <a:blip r:embed="rId4">
            <a:alphaModFix/>
          </a:blip>
          <a:srcRect b="0" l="21948" r="0" t="20063"/>
          <a:stretch/>
        </p:blipFill>
        <p:spPr>
          <a:xfrm>
            <a:off x="4840728" y="1132750"/>
            <a:ext cx="3176077" cy="2032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Migrating data to Odoo</a:t>
            </a:r>
            <a:endParaRPr/>
          </a:p>
        </p:txBody>
      </p:sp>
      <p:sp>
        <p:nvSpPr>
          <p:cNvPr id="705" name="Google Shape;705;p75"/>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There are two potential approaches we can take which will both involve effort:</a:t>
            </a:r>
            <a:endParaRPr/>
          </a:p>
          <a:p>
            <a:pPr indent="-361950" lvl="0" marL="457200" rtl="0" algn="l">
              <a:spcBef>
                <a:spcPts val="800"/>
              </a:spcBef>
              <a:spcAft>
                <a:spcPts val="0"/>
              </a:spcAft>
              <a:buSzPts val="2100"/>
              <a:buAutoNum type="arabicPeriod"/>
            </a:pPr>
            <a:r>
              <a:rPr lang="en"/>
              <a:t>Migration is done by individuals nominated from the department</a:t>
            </a:r>
            <a:endParaRPr/>
          </a:p>
          <a:p>
            <a:pPr indent="-361950" lvl="0" marL="457200" rtl="0" algn="l">
              <a:spcBef>
                <a:spcPts val="0"/>
              </a:spcBef>
              <a:spcAft>
                <a:spcPts val="0"/>
              </a:spcAft>
              <a:buSzPts val="2100"/>
              <a:buAutoNum type="arabicPeriod"/>
            </a:pPr>
            <a:r>
              <a:rPr lang="en"/>
              <a:t>Hire an individual to work on the data migration and clean up.</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The estimated timeline and effort is outlined here: </a:t>
            </a:r>
            <a:r>
              <a:rPr lang="en" u="sng">
                <a:solidFill>
                  <a:schemeClr val="hlink"/>
                </a:solidFill>
                <a:hlinkClick r:id="rId4"/>
              </a:rPr>
              <a:t>Data </a:t>
            </a:r>
            <a:r>
              <a:rPr lang="en" u="sng">
                <a:solidFill>
                  <a:schemeClr val="hlink"/>
                </a:solidFill>
                <a:hlinkClick r:id="rId5"/>
              </a:rPr>
              <a:t>Migration</a:t>
            </a:r>
            <a:endParaRPr/>
          </a:p>
          <a:p>
            <a:pPr indent="0" lvl="0" marL="0" rtl="0" algn="l">
              <a:spcBef>
                <a:spcPts val="8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New requirements</a:t>
            </a:r>
            <a:endParaRPr/>
          </a:p>
        </p:txBody>
      </p:sp>
      <p:sp>
        <p:nvSpPr>
          <p:cNvPr id="711" name="Google Shape;711;p76"/>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We have uncovered some new requirements which need prioritising:</a:t>
            </a:r>
            <a:endParaRPr sz="1600"/>
          </a:p>
          <a:p>
            <a:pPr indent="-330200" lvl="0" marL="457200" rtl="0" algn="l">
              <a:spcBef>
                <a:spcPts val="1000"/>
              </a:spcBef>
              <a:spcAft>
                <a:spcPts val="0"/>
              </a:spcAft>
              <a:buSzPts val="1600"/>
              <a:buAutoNum type="arabicPeriod"/>
            </a:pPr>
            <a:r>
              <a:rPr lang="en" sz="1600"/>
              <a:t>Need to have multiple KPs in 1 shop - not achievable in current data structure but will be required for this view and also within the KOKOpoint section of KOKO Core.</a:t>
            </a:r>
            <a:endParaRPr sz="1600"/>
          </a:p>
          <a:p>
            <a:pPr indent="-330200" lvl="0" marL="457200" rtl="0" algn="l">
              <a:spcBef>
                <a:spcPts val="1000"/>
              </a:spcBef>
              <a:spcAft>
                <a:spcPts val="0"/>
              </a:spcAft>
              <a:buSzPts val="1600"/>
              <a:buAutoNum type="arabicPeriod"/>
            </a:pPr>
            <a:r>
              <a:rPr lang="en" sz="1600"/>
              <a:t>As we are holding back the commissioning tab for now we still don’t have a view of whether a KP or shop is active. Need to add a couple of simple fields on the shop status page showing commissioned/decommissioned and potentially another one saying ‘do not fuel’. </a:t>
            </a:r>
            <a:r>
              <a:rPr b="1" lang="en" sz="1600"/>
              <a:t>Shop online?</a:t>
            </a:r>
            <a:endParaRPr b="1" sz="1600"/>
          </a:p>
          <a:p>
            <a:pPr indent="-330200" lvl="0" marL="457200" rtl="0" algn="l">
              <a:spcBef>
                <a:spcPts val="1000"/>
              </a:spcBef>
              <a:spcAft>
                <a:spcPts val="1000"/>
              </a:spcAft>
              <a:buSzPts val="1600"/>
              <a:buAutoNum type="arabicPeriod"/>
            </a:pPr>
            <a:r>
              <a:rPr lang="en" sz="1600"/>
              <a:t>Need to breakdown the “Cooker </a:t>
            </a:r>
            <a:r>
              <a:rPr lang="en" sz="1600"/>
              <a:t>Purchase</a:t>
            </a:r>
            <a:r>
              <a:rPr lang="en" sz="1600"/>
              <a:t>” event that is on the customer,KP &amp; now agent page to separate the cooker and the canister events.</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77"/>
          <p:cNvSpPr txBox="1"/>
          <p:nvPr>
            <p:ph type="title"/>
          </p:nvPr>
        </p:nvSpPr>
        <p:spPr>
          <a:xfrm>
            <a:off x="5055394" y="2253815"/>
            <a:ext cx="38220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Agent Backlog</a:t>
            </a:r>
            <a:endParaRPr/>
          </a:p>
        </p:txBody>
      </p:sp>
      <p:sp>
        <p:nvSpPr>
          <p:cNvPr id="717" name="Google Shape;717;p77"/>
          <p:cNvSpPr txBox="1"/>
          <p:nvPr>
            <p:ph idx="1" type="subTitle"/>
          </p:nvPr>
        </p:nvSpPr>
        <p:spPr>
          <a:xfrm>
            <a:off x="5055393" y="2859727"/>
            <a:ext cx="3822000" cy="559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Agile Delivery Approach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78"/>
          <p:cNvPicPr preferRelativeResize="0"/>
          <p:nvPr/>
        </p:nvPicPr>
        <p:blipFill>
          <a:blip r:embed="rId4">
            <a:alphaModFix/>
          </a:blip>
          <a:stretch>
            <a:fillRect/>
          </a:stretch>
        </p:blipFill>
        <p:spPr>
          <a:xfrm>
            <a:off x="3313200" y="2118266"/>
            <a:ext cx="411479" cy="411479"/>
          </a:xfrm>
          <a:prstGeom prst="rect">
            <a:avLst/>
          </a:prstGeom>
          <a:noFill/>
          <a:ln>
            <a:noFill/>
          </a:ln>
        </p:spPr>
      </p:pic>
      <p:pic>
        <p:nvPicPr>
          <p:cNvPr id="723" name="Google Shape;723;p78"/>
          <p:cNvPicPr preferRelativeResize="0"/>
          <p:nvPr/>
        </p:nvPicPr>
        <p:blipFill rotWithShape="1">
          <a:blip r:embed="rId5">
            <a:alphaModFix/>
          </a:blip>
          <a:srcRect b="0" l="0" r="0" t="0"/>
          <a:stretch/>
        </p:blipFill>
        <p:spPr>
          <a:xfrm>
            <a:off x="1191" y="1191"/>
            <a:ext cx="1190" cy="1190"/>
          </a:xfrm>
          <a:prstGeom prst="rect">
            <a:avLst/>
          </a:prstGeom>
          <a:noFill/>
          <a:ln>
            <a:noFill/>
          </a:ln>
        </p:spPr>
      </p:pic>
      <p:sp>
        <p:nvSpPr>
          <p:cNvPr id="724" name="Google Shape;724;p78"/>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2H Agile Delivery Process (‘Pilot’)</a:t>
            </a:r>
            <a:endParaRPr/>
          </a:p>
        </p:txBody>
      </p:sp>
      <p:sp>
        <p:nvSpPr>
          <p:cNvPr id="725" name="Google Shape;725;p78"/>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726" name="Google Shape;726;p78"/>
          <p:cNvPicPr preferRelativeResize="0"/>
          <p:nvPr/>
        </p:nvPicPr>
        <p:blipFill>
          <a:blip r:embed="rId6">
            <a:alphaModFix/>
          </a:blip>
          <a:stretch>
            <a:fillRect/>
          </a:stretch>
        </p:blipFill>
        <p:spPr>
          <a:xfrm>
            <a:off x="6995175" y="2423568"/>
            <a:ext cx="411480" cy="446749"/>
          </a:xfrm>
          <a:prstGeom prst="rect">
            <a:avLst/>
          </a:prstGeom>
          <a:noFill/>
          <a:ln>
            <a:noFill/>
          </a:ln>
        </p:spPr>
      </p:pic>
      <p:pic>
        <p:nvPicPr>
          <p:cNvPr id="727" name="Google Shape;727;p78"/>
          <p:cNvPicPr preferRelativeResize="0"/>
          <p:nvPr/>
        </p:nvPicPr>
        <p:blipFill>
          <a:blip r:embed="rId7">
            <a:alphaModFix/>
          </a:blip>
          <a:stretch>
            <a:fillRect/>
          </a:stretch>
        </p:blipFill>
        <p:spPr>
          <a:xfrm>
            <a:off x="7007212" y="1592475"/>
            <a:ext cx="411480" cy="411480"/>
          </a:xfrm>
          <a:prstGeom prst="rect">
            <a:avLst/>
          </a:prstGeom>
          <a:noFill/>
          <a:ln>
            <a:noFill/>
          </a:ln>
        </p:spPr>
      </p:pic>
      <p:pic>
        <p:nvPicPr>
          <p:cNvPr id="728" name="Google Shape;728;p78"/>
          <p:cNvPicPr preferRelativeResize="0"/>
          <p:nvPr/>
        </p:nvPicPr>
        <p:blipFill>
          <a:blip r:embed="rId4">
            <a:alphaModFix/>
          </a:blip>
          <a:stretch>
            <a:fillRect/>
          </a:stretch>
        </p:blipFill>
        <p:spPr>
          <a:xfrm>
            <a:off x="1063875" y="2460587"/>
            <a:ext cx="411479" cy="411479"/>
          </a:xfrm>
          <a:prstGeom prst="rect">
            <a:avLst/>
          </a:prstGeom>
          <a:noFill/>
          <a:ln>
            <a:noFill/>
          </a:ln>
        </p:spPr>
      </p:pic>
      <p:sp>
        <p:nvSpPr>
          <p:cNvPr id="729" name="Google Shape;729;p78"/>
          <p:cNvSpPr txBox="1"/>
          <p:nvPr>
            <p:ph idx="1" type="subTitle"/>
          </p:nvPr>
        </p:nvSpPr>
        <p:spPr>
          <a:xfrm>
            <a:off x="671456" y="3119063"/>
            <a:ext cx="11598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1000"/>
              <a:t>High-level scoping</a:t>
            </a:r>
            <a:br>
              <a:rPr lang="en" sz="500"/>
            </a:br>
            <a:endParaRPr sz="1700"/>
          </a:p>
        </p:txBody>
      </p:sp>
      <p:pic>
        <p:nvPicPr>
          <p:cNvPr id="730" name="Google Shape;730;p78"/>
          <p:cNvPicPr preferRelativeResize="0"/>
          <p:nvPr/>
        </p:nvPicPr>
        <p:blipFill>
          <a:blip r:embed="rId4">
            <a:alphaModFix/>
          </a:blip>
          <a:stretch>
            <a:fillRect/>
          </a:stretch>
        </p:blipFill>
        <p:spPr>
          <a:xfrm>
            <a:off x="3667537" y="2118669"/>
            <a:ext cx="411479" cy="411479"/>
          </a:xfrm>
          <a:prstGeom prst="rect">
            <a:avLst/>
          </a:prstGeom>
          <a:noFill/>
          <a:ln>
            <a:noFill/>
          </a:ln>
        </p:spPr>
      </p:pic>
      <p:sp>
        <p:nvSpPr>
          <p:cNvPr id="731" name="Google Shape;731;p78"/>
          <p:cNvSpPr txBox="1"/>
          <p:nvPr>
            <p:ph idx="1" type="subTitle"/>
          </p:nvPr>
        </p:nvSpPr>
        <p:spPr>
          <a:xfrm>
            <a:off x="1757306" y="3042863"/>
            <a:ext cx="11598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1000"/>
              <a:t>B</a:t>
            </a:r>
            <a:r>
              <a:rPr lang="en" sz="1000"/>
              <a:t>acklog</a:t>
            </a:r>
            <a:endParaRPr sz="1500"/>
          </a:p>
        </p:txBody>
      </p:sp>
      <p:pic>
        <p:nvPicPr>
          <p:cNvPr id="732" name="Google Shape;732;p78"/>
          <p:cNvPicPr preferRelativeResize="0"/>
          <p:nvPr/>
        </p:nvPicPr>
        <p:blipFill>
          <a:blip r:embed="rId4">
            <a:alphaModFix/>
          </a:blip>
          <a:stretch>
            <a:fillRect/>
          </a:stretch>
        </p:blipFill>
        <p:spPr>
          <a:xfrm>
            <a:off x="3315269" y="2633019"/>
            <a:ext cx="411479" cy="411479"/>
          </a:xfrm>
          <a:prstGeom prst="rect">
            <a:avLst/>
          </a:prstGeom>
          <a:noFill/>
          <a:ln>
            <a:noFill/>
          </a:ln>
        </p:spPr>
      </p:pic>
      <p:sp>
        <p:nvSpPr>
          <p:cNvPr id="733" name="Google Shape;733;p78"/>
          <p:cNvSpPr txBox="1"/>
          <p:nvPr>
            <p:ph idx="1" type="subTitle"/>
          </p:nvPr>
        </p:nvSpPr>
        <p:spPr>
          <a:xfrm>
            <a:off x="3119537" y="3119063"/>
            <a:ext cx="11598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1000"/>
              <a:t>Sprint planning</a:t>
            </a:r>
            <a:endParaRPr sz="1700"/>
          </a:p>
        </p:txBody>
      </p:sp>
      <p:sp>
        <p:nvSpPr>
          <p:cNvPr id="734" name="Google Shape;734;p78"/>
          <p:cNvSpPr/>
          <p:nvPr/>
        </p:nvSpPr>
        <p:spPr>
          <a:xfrm>
            <a:off x="4425900" y="2429513"/>
            <a:ext cx="2117100" cy="446700"/>
          </a:xfrm>
          <a:prstGeom prst="homePlate">
            <a:avLst>
              <a:gd fmla="val 50000" name="adj"/>
            </a:avLst>
          </a:prstGeom>
          <a:solidFill>
            <a:srgbClr val="FFFFFF"/>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lang="en" sz="1000">
                <a:solidFill>
                  <a:schemeClr val="dk1"/>
                </a:solidFill>
                <a:latin typeface="Nunito"/>
                <a:ea typeface="Nunito"/>
                <a:cs typeface="Nunito"/>
                <a:sym typeface="Nunito"/>
              </a:rPr>
              <a:t>2 week sprint</a:t>
            </a:r>
            <a:endParaRPr sz="1100">
              <a:latin typeface="Nunito"/>
              <a:ea typeface="Nunito"/>
              <a:cs typeface="Nunito"/>
              <a:sym typeface="Nunito"/>
            </a:endParaRPr>
          </a:p>
        </p:txBody>
      </p:sp>
      <p:sp>
        <p:nvSpPr>
          <p:cNvPr id="735" name="Google Shape;735;p78"/>
          <p:cNvSpPr txBox="1"/>
          <p:nvPr>
            <p:ph idx="1" type="subTitle"/>
          </p:nvPr>
        </p:nvSpPr>
        <p:spPr>
          <a:xfrm>
            <a:off x="4736921" y="3633413"/>
            <a:ext cx="14430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1000"/>
              <a:t>Backlog refinement </a:t>
            </a:r>
            <a:endParaRPr sz="1000"/>
          </a:p>
          <a:p>
            <a:pPr indent="0" lvl="0" marL="0" rtl="0" algn="ctr">
              <a:lnSpc>
                <a:spcPct val="115000"/>
              </a:lnSpc>
              <a:spcBef>
                <a:spcPts val="0"/>
              </a:spcBef>
              <a:spcAft>
                <a:spcPts val="0"/>
              </a:spcAft>
              <a:buNone/>
            </a:pPr>
            <a:r>
              <a:rPr lang="en" sz="800"/>
              <a:t>(for next 1-3 sprints)</a:t>
            </a:r>
            <a:endParaRPr sz="1500"/>
          </a:p>
        </p:txBody>
      </p:sp>
      <p:pic>
        <p:nvPicPr>
          <p:cNvPr id="736" name="Google Shape;736;p78"/>
          <p:cNvPicPr preferRelativeResize="0"/>
          <p:nvPr/>
        </p:nvPicPr>
        <p:blipFill>
          <a:blip r:embed="rId8">
            <a:alphaModFix/>
          </a:blip>
          <a:stretch>
            <a:fillRect/>
          </a:stretch>
        </p:blipFill>
        <p:spPr>
          <a:xfrm>
            <a:off x="5364504" y="3361408"/>
            <a:ext cx="187993" cy="220219"/>
          </a:xfrm>
          <a:prstGeom prst="rect">
            <a:avLst/>
          </a:prstGeom>
          <a:noFill/>
          <a:ln>
            <a:noFill/>
          </a:ln>
        </p:spPr>
      </p:pic>
      <p:sp>
        <p:nvSpPr>
          <p:cNvPr id="737" name="Google Shape;737;p78"/>
          <p:cNvSpPr txBox="1"/>
          <p:nvPr>
            <p:ph idx="1" type="subTitle"/>
          </p:nvPr>
        </p:nvSpPr>
        <p:spPr>
          <a:xfrm>
            <a:off x="6781237" y="2947613"/>
            <a:ext cx="8385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1000"/>
              <a:t>Deliver &amp; release code</a:t>
            </a:r>
            <a:endParaRPr sz="1500"/>
          </a:p>
        </p:txBody>
      </p:sp>
      <p:sp>
        <p:nvSpPr>
          <p:cNvPr id="738" name="Google Shape;738;p78"/>
          <p:cNvSpPr txBox="1"/>
          <p:nvPr>
            <p:ph idx="1" type="subTitle"/>
          </p:nvPr>
        </p:nvSpPr>
        <p:spPr>
          <a:xfrm>
            <a:off x="6603206" y="1976063"/>
            <a:ext cx="11598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1000"/>
              <a:t>Sprint retrospective</a:t>
            </a:r>
            <a:endParaRPr sz="1500"/>
          </a:p>
        </p:txBody>
      </p:sp>
      <p:pic>
        <p:nvPicPr>
          <p:cNvPr id="739" name="Google Shape;739;p78"/>
          <p:cNvPicPr preferRelativeResize="0"/>
          <p:nvPr/>
        </p:nvPicPr>
        <p:blipFill>
          <a:blip r:embed="rId7">
            <a:alphaModFix/>
          </a:blip>
          <a:stretch>
            <a:fillRect/>
          </a:stretch>
        </p:blipFill>
        <p:spPr>
          <a:xfrm>
            <a:off x="7007212" y="3535575"/>
            <a:ext cx="411480" cy="411480"/>
          </a:xfrm>
          <a:prstGeom prst="rect">
            <a:avLst/>
          </a:prstGeom>
          <a:noFill/>
          <a:ln>
            <a:noFill/>
          </a:ln>
        </p:spPr>
      </p:pic>
      <p:sp>
        <p:nvSpPr>
          <p:cNvPr id="740" name="Google Shape;740;p78"/>
          <p:cNvSpPr txBox="1"/>
          <p:nvPr>
            <p:ph idx="1" type="subTitle"/>
          </p:nvPr>
        </p:nvSpPr>
        <p:spPr>
          <a:xfrm>
            <a:off x="6491381" y="3976313"/>
            <a:ext cx="15696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lang="en" sz="1000"/>
              <a:t>Sprint review (incl. demo)</a:t>
            </a:r>
            <a:endParaRPr sz="1500"/>
          </a:p>
        </p:txBody>
      </p:sp>
      <p:cxnSp>
        <p:nvCxnSpPr>
          <p:cNvPr id="741" name="Google Shape;741;p78"/>
          <p:cNvCxnSpPr>
            <a:stCxn id="728" idx="3"/>
            <a:endCxn id="742" idx="1"/>
          </p:cNvCxnSpPr>
          <p:nvPr/>
        </p:nvCxnSpPr>
        <p:spPr>
          <a:xfrm flipH="1" rot="10800000">
            <a:off x="1475354" y="2663327"/>
            <a:ext cx="681300" cy="3000"/>
          </a:xfrm>
          <a:prstGeom prst="straightConnector1">
            <a:avLst/>
          </a:prstGeom>
          <a:noFill/>
          <a:ln cap="flat" cmpd="sng" w="19050">
            <a:solidFill>
              <a:schemeClr val="dk2"/>
            </a:solidFill>
            <a:prstDash val="solid"/>
            <a:round/>
            <a:headEnd len="med" w="med" type="none"/>
            <a:tailEnd len="med" w="med" type="triangle"/>
          </a:ln>
        </p:spPr>
      </p:cxnSp>
      <p:cxnSp>
        <p:nvCxnSpPr>
          <p:cNvPr id="743" name="Google Shape;743;p78"/>
          <p:cNvCxnSpPr>
            <a:endCxn id="734" idx="1"/>
          </p:cNvCxnSpPr>
          <p:nvPr/>
        </p:nvCxnSpPr>
        <p:spPr>
          <a:xfrm flipH="1" rot="10800000">
            <a:off x="4079100" y="2652863"/>
            <a:ext cx="346800" cy="5100"/>
          </a:xfrm>
          <a:prstGeom prst="straightConnector1">
            <a:avLst/>
          </a:prstGeom>
          <a:noFill/>
          <a:ln cap="flat" cmpd="sng" w="19050">
            <a:solidFill>
              <a:schemeClr val="dk2"/>
            </a:solidFill>
            <a:prstDash val="solid"/>
            <a:round/>
            <a:headEnd len="med" w="med" type="none"/>
            <a:tailEnd len="med" w="med" type="triangle"/>
          </a:ln>
        </p:spPr>
      </p:cxnSp>
      <p:pic>
        <p:nvPicPr>
          <p:cNvPr id="744" name="Google Shape;744;p78"/>
          <p:cNvPicPr preferRelativeResize="0"/>
          <p:nvPr/>
        </p:nvPicPr>
        <p:blipFill>
          <a:blip r:embed="rId4">
            <a:alphaModFix/>
          </a:blip>
          <a:stretch>
            <a:fillRect/>
          </a:stretch>
        </p:blipFill>
        <p:spPr>
          <a:xfrm>
            <a:off x="3667537" y="2642388"/>
            <a:ext cx="411479" cy="411479"/>
          </a:xfrm>
          <a:prstGeom prst="rect">
            <a:avLst/>
          </a:prstGeom>
          <a:noFill/>
          <a:ln>
            <a:noFill/>
          </a:ln>
        </p:spPr>
      </p:pic>
      <p:cxnSp>
        <p:nvCxnSpPr>
          <p:cNvPr id="745" name="Google Shape;745;p78"/>
          <p:cNvCxnSpPr>
            <a:stCxn id="734" idx="3"/>
            <a:endCxn id="726" idx="1"/>
          </p:cNvCxnSpPr>
          <p:nvPr/>
        </p:nvCxnSpPr>
        <p:spPr>
          <a:xfrm flipH="1" rot="10800000">
            <a:off x="6543000" y="2646863"/>
            <a:ext cx="452100" cy="6000"/>
          </a:xfrm>
          <a:prstGeom prst="straightConnector1">
            <a:avLst/>
          </a:prstGeom>
          <a:noFill/>
          <a:ln cap="flat" cmpd="sng" w="19050">
            <a:solidFill>
              <a:schemeClr val="dk2"/>
            </a:solidFill>
            <a:prstDash val="solid"/>
            <a:round/>
            <a:headEnd len="med" w="med" type="none"/>
            <a:tailEnd len="med" w="med" type="triangle"/>
          </a:ln>
        </p:spPr>
      </p:cxnSp>
      <p:cxnSp>
        <p:nvCxnSpPr>
          <p:cNvPr id="746" name="Google Shape;746;p78"/>
          <p:cNvCxnSpPr>
            <a:stCxn id="734" idx="3"/>
            <a:endCxn id="727" idx="1"/>
          </p:cNvCxnSpPr>
          <p:nvPr/>
        </p:nvCxnSpPr>
        <p:spPr>
          <a:xfrm flipH="1" rot="10800000">
            <a:off x="6543000" y="1798163"/>
            <a:ext cx="464100" cy="854700"/>
          </a:xfrm>
          <a:prstGeom prst="bentConnector3">
            <a:avLst>
              <a:gd fmla="val 50012" name="adj1"/>
            </a:avLst>
          </a:prstGeom>
          <a:noFill/>
          <a:ln cap="flat" cmpd="sng" w="19050">
            <a:solidFill>
              <a:schemeClr val="dk2"/>
            </a:solidFill>
            <a:prstDash val="solid"/>
            <a:round/>
            <a:headEnd len="med" w="med" type="none"/>
            <a:tailEnd len="med" w="med" type="triangle"/>
          </a:ln>
        </p:spPr>
      </p:cxnSp>
      <p:cxnSp>
        <p:nvCxnSpPr>
          <p:cNvPr id="747" name="Google Shape;747;p78"/>
          <p:cNvCxnSpPr>
            <a:stCxn id="734" idx="3"/>
            <a:endCxn id="739" idx="1"/>
          </p:cNvCxnSpPr>
          <p:nvPr/>
        </p:nvCxnSpPr>
        <p:spPr>
          <a:xfrm>
            <a:off x="6543000" y="2652863"/>
            <a:ext cx="464100" cy="1088400"/>
          </a:xfrm>
          <a:prstGeom prst="bentConnector3">
            <a:avLst>
              <a:gd fmla="val 50012" name="adj1"/>
            </a:avLst>
          </a:prstGeom>
          <a:noFill/>
          <a:ln cap="flat" cmpd="sng" w="19050">
            <a:solidFill>
              <a:schemeClr val="dk2"/>
            </a:solidFill>
            <a:prstDash val="solid"/>
            <a:round/>
            <a:headEnd len="med" w="med" type="none"/>
            <a:tailEnd len="med" w="med" type="triangle"/>
          </a:ln>
        </p:spPr>
      </p:cxnSp>
      <p:sp>
        <p:nvSpPr>
          <p:cNvPr id="748" name="Google Shape;748;p78"/>
          <p:cNvSpPr/>
          <p:nvPr/>
        </p:nvSpPr>
        <p:spPr>
          <a:xfrm>
            <a:off x="1549200" y="774038"/>
            <a:ext cx="1850700" cy="600300"/>
          </a:xfrm>
          <a:prstGeom prst="wedgeRoundRectCallout">
            <a:avLst>
              <a:gd fmla="val -60043" name="adj1"/>
              <a:gd fmla="val 224525" name="adj2"/>
              <a:gd fmla="val 0" name="adj3"/>
            </a:avLst>
          </a:prstGeom>
          <a:solidFill>
            <a:srgbClr val="FFFFFF"/>
          </a:solidFill>
          <a:ln cap="flat" cmpd="sng" w="9525">
            <a:solidFill>
              <a:srgbClr val="65D9F8"/>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Move fast (&lt;1 </a:t>
            </a:r>
            <a:r>
              <a:rPr i="1" lang="en" sz="800">
                <a:latin typeface="Nunito"/>
                <a:ea typeface="Nunito"/>
                <a:cs typeface="Nunito"/>
                <a:sym typeface="Nunito"/>
              </a:rPr>
              <a:t>week</a:t>
            </a:r>
            <a:r>
              <a:rPr i="1" lang="en" sz="800">
                <a:latin typeface="Nunito"/>
                <a:ea typeface="Nunito"/>
                <a:cs typeface="Nunito"/>
                <a:sym typeface="Nunito"/>
              </a:rPr>
              <a:t>). Focus on getting just enough scope and structure to understand the desired outcomes and the highest priorities within those.</a:t>
            </a:r>
            <a:endParaRPr i="1" sz="800">
              <a:latin typeface="Nunito"/>
              <a:ea typeface="Nunito"/>
              <a:cs typeface="Nunito"/>
              <a:sym typeface="Nunito"/>
            </a:endParaRPr>
          </a:p>
        </p:txBody>
      </p:sp>
      <p:sp>
        <p:nvSpPr>
          <p:cNvPr id="749" name="Google Shape;749;p78"/>
          <p:cNvSpPr/>
          <p:nvPr/>
        </p:nvSpPr>
        <p:spPr>
          <a:xfrm>
            <a:off x="1530619" y="4116769"/>
            <a:ext cx="2106900" cy="522300"/>
          </a:xfrm>
          <a:prstGeom prst="wedgeRoundRectCallout">
            <a:avLst>
              <a:gd fmla="val -11283" name="adj1"/>
              <a:gd fmla="val -199663" name="adj2"/>
              <a:gd fmla="val 0" name="adj3"/>
            </a:avLst>
          </a:prstGeom>
          <a:solidFill>
            <a:srgbClr val="FFFFFF"/>
          </a:solidFill>
          <a:ln cap="flat" cmpd="sng" w="9525">
            <a:solidFill>
              <a:srgbClr val="65D9F8"/>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Many large, high-level items (epics). A few smaller, detailed ones (stories) - focused on the initial high priorities.</a:t>
            </a:r>
            <a:endParaRPr i="1" sz="800">
              <a:latin typeface="Nunito"/>
              <a:ea typeface="Nunito"/>
              <a:cs typeface="Nunito"/>
              <a:sym typeface="Nunito"/>
            </a:endParaRPr>
          </a:p>
        </p:txBody>
      </p:sp>
      <p:sp>
        <p:nvSpPr>
          <p:cNvPr id="750" name="Google Shape;750;p78"/>
          <p:cNvSpPr/>
          <p:nvPr/>
        </p:nvSpPr>
        <p:spPr>
          <a:xfrm>
            <a:off x="4139400" y="925781"/>
            <a:ext cx="2335200" cy="379200"/>
          </a:xfrm>
          <a:prstGeom prst="wedgeRoundRectCallout">
            <a:avLst>
              <a:gd fmla="val -61436" name="adj1"/>
              <a:gd fmla="val 250351" name="adj2"/>
              <a:gd fmla="val 0" name="adj3"/>
            </a:avLst>
          </a:prstGeom>
          <a:solidFill>
            <a:srgbClr val="FFFFFF"/>
          </a:solidFill>
          <a:ln cap="flat" cmpd="sng" w="9525">
            <a:solidFill>
              <a:srgbClr val="65D9F8"/>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Estimate (story points) the detailed items. Pick just enough that seem to be deliverable in one sprint.</a:t>
            </a:r>
            <a:endParaRPr i="1" sz="800">
              <a:latin typeface="Nunito"/>
              <a:ea typeface="Nunito"/>
              <a:cs typeface="Nunito"/>
              <a:sym typeface="Nunito"/>
            </a:endParaRPr>
          </a:p>
        </p:txBody>
      </p:sp>
      <p:sp>
        <p:nvSpPr>
          <p:cNvPr id="751" name="Google Shape;751;p78"/>
          <p:cNvSpPr/>
          <p:nvPr/>
        </p:nvSpPr>
        <p:spPr>
          <a:xfrm>
            <a:off x="4272619" y="4164188"/>
            <a:ext cx="1850700" cy="522300"/>
          </a:xfrm>
          <a:prstGeom prst="wedgeRoundRectCallout">
            <a:avLst>
              <a:gd fmla="val 4971" name="adj1"/>
              <a:gd fmla="val -84195" name="adj2"/>
              <a:gd fmla="val 0" name="adj3"/>
            </a:avLst>
          </a:prstGeom>
          <a:solidFill>
            <a:srgbClr val="FFFFFF"/>
          </a:solidFill>
          <a:ln cap="flat" cmpd="sng" w="9525">
            <a:solidFill>
              <a:srgbClr val="65D9F8"/>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While the spring runs, review and revise the priorities in the backlog. Refine/detail the next set of epics into stories.</a:t>
            </a:r>
            <a:endParaRPr i="1" sz="800">
              <a:latin typeface="Nunito"/>
              <a:ea typeface="Nunito"/>
              <a:cs typeface="Nunito"/>
              <a:sym typeface="Nunito"/>
            </a:endParaRPr>
          </a:p>
        </p:txBody>
      </p:sp>
      <p:sp>
        <p:nvSpPr>
          <p:cNvPr id="752" name="Google Shape;752;p78"/>
          <p:cNvSpPr/>
          <p:nvPr/>
        </p:nvSpPr>
        <p:spPr>
          <a:xfrm>
            <a:off x="4817400" y="1904344"/>
            <a:ext cx="1659900" cy="332700"/>
          </a:xfrm>
          <a:prstGeom prst="wedgeRoundRectCallout">
            <a:avLst>
              <a:gd fmla="val 15543" name="adj1"/>
              <a:gd fmla="val 87195" name="adj2"/>
              <a:gd fmla="val 0" name="adj3"/>
            </a:avLst>
          </a:prstGeom>
          <a:solidFill>
            <a:srgbClr val="FFFFFF"/>
          </a:solidFill>
          <a:ln cap="flat" cmpd="sng" w="9525">
            <a:solidFill>
              <a:srgbClr val="65D9F8"/>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Design, develop, unit test, integration test, and package code.</a:t>
            </a:r>
            <a:endParaRPr i="1" sz="800">
              <a:latin typeface="Nunito"/>
              <a:ea typeface="Nunito"/>
              <a:cs typeface="Nunito"/>
              <a:sym typeface="Nunito"/>
            </a:endParaRPr>
          </a:p>
        </p:txBody>
      </p:sp>
      <p:sp>
        <p:nvSpPr>
          <p:cNvPr id="753" name="Google Shape;753;p78"/>
          <p:cNvSpPr/>
          <p:nvPr/>
        </p:nvSpPr>
        <p:spPr>
          <a:xfrm>
            <a:off x="7044150" y="839513"/>
            <a:ext cx="1773900" cy="411600"/>
          </a:xfrm>
          <a:prstGeom prst="wedgeRoundRectCallout">
            <a:avLst>
              <a:gd fmla="val -39722" name="adj1"/>
              <a:gd fmla="val 123433" name="adj2"/>
              <a:gd fmla="val 0" name="adj3"/>
            </a:avLst>
          </a:prstGeom>
          <a:solidFill>
            <a:srgbClr val="FFFFFF"/>
          </a:solidFill>
          <a:ln cap="flat" cmpd="sng" w="9525">
            <a:solidFill>
              <a:srgbClr val="65D9F8"/>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The whole Scrum team: How did we do and how can we work better?</a:t>
            </a:r>
            <a:endParaRPr i="1" sz="800">
              <a:latin typeface="Nunito"/>
              <a:ea typeface="Nunito"/>
              <a:cs typeface="Nunito"/>
              <a:sym typeface="Nunito"/>
            </a:endParaRPr>
          </a:p>
        </p:txBody>
      </p:sp>
      <p:sp>
        <p:nvSpPr>
          <p:cNvPr id="754" name="Google Shape;754;p78"/>
          <p:cNvSpPr/>
          <p:nvPr/>
        </p:nvSpPr>
        <p:spPr>
          <a:xfrm>
            <a:off x="8018850" y="2895750"/>
            <a:ext cx="924000" cy="600300"/>
          </a:xfrm>
          <a:prstGeom prst="wedgeRoundRectCallout">
            <a:avLst>
              <a:gd fmla="val -102732" name="adj1"/>
              <a:gd fmla="val -43600" name="adj2"/>
              <a:gd fmla="val 0" name="adj3"/>
            </a:avLst>
          </a:prstGeom>
          <a:solidFill>
            <a:srgbClr val="FFFFFF"/>
          </a:solidFill>
          <a:ln cap="flat" cmpd="sng" w="9525">
            <a:solidFill>
              <a:srgbClr val="65D9F8"/>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Deploy and release the increment (i.e. code) into Prod</a:t>
            </a:r>
            <a:endParaRPr i="1" sz="800">
              <a:latin typeface="Nunito"/>
              <a:ea typeface="Nunito"/>
              <a:cs typeface="Nunito"/>
              <a:sym typeface="Nunito"/>
            </a:endParaRPr>
          </a:p>
        </p:txBody>
      </p:sp>
      <p:sp>
        <p:nvSpPr>
          <p:cNvPr id="755" name="Google Shape;755;p78"/>
          <p:cNvSpPr/>
          <p:nvPr/>
        </p:nvSpPr>
        <p:spPr>
          <a:xfrm>
            <a:off x="6543150" y="4310325"/>
            <a:ext cx="2335200" cy="332700"/>
          </a:xfrm>
          <a:prstGeom prst="wedgeRoundRectCallout">
            <a:avLst>
              <a:gd fmla="val -29693" name="adj1"/>
              <a:gd fmla="val -96388" name="adj2"/>
              <a:gd fmla="val 0" name="adj3"/>
            </a:avLst>
          </a:prstGeom>
          <a:solidFill>
            <a:srgbClr val="FFFFFF"/>
          </a:solidFill>
          <a:ln cap="flat" cmpd="sng" w="9525">
            <a:solidFill>
              <a:srgbClr val="65D9F8"/>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i="1" lang="en" sz="800">
                <a:latin typeface="Nunito"/>
                <a:ea typeface="Nunito"/>
                <a:cs typeface="Nunito"/>
                <a:sym typeface="Nunito"/>
              </a:rPr>
              <a:t>Demo the increment, discuss robustly, capture feedback for next sprints.</a:t>
            </a:r>
            <a:endParaRPr i="1" sz="800">
              <a:latin typeface="Nunito"/>
              <a:ea typeface="Nunito"/>
              <a:cs typeface="Nunito"/>
              <a:sym typeface="Nunito"/>
            </a:endParaRPr>
          </a:p>
        </p:txBody>
      </p:sp>
      <p:pic>
        <p:nvPicPr>
          <p:cNvPr id="756" name="Google Shape;756;p78"/>
          <p:cNvPicPr preferRelativeResize="0"/>
          <p:nvPr/>
        </p:nvPicPr>
        <p:blipFill rotWithShape="1">
          <a:blip r:embed="rId9">
            <a:alphaModFix/>
          </a:blip>
          <a:srcRect b="5347" l="31867" r="30473" t="5525"/>
          <a:stretch/>
        </p:blipFill>
        <p:spPr>
          <a:xfrm>
            <a:off x="2571450" y="2820244"/>
            <a:ext cx="106115" cy="233629"/>
          </a:xfrm>
          <a:prstGeom prst="rect">
            <a:avLst/>
          </a:prstGeom>
          <a:noFill/>
          <a:ln>
            <a:noFill/>
          </a:ln>
        </p:spPr>
      </p:pic>
      <p:pic>
        <p:nvPicPr>
          <p:cNvPr id="757" name="Google Shape;757;p78"/>
          <p:cNvPicPr preferRelativeResize="0"/>
          <p:nvPr/>
        </p:nvPicPr>
        <p:blipFill rotWithShape="1">
          <a:blip r:embed="rId10">
            <a:alphaModFix/>
          </a:blip>
          <a:srcRect b="5347" l="31867" r="30473" t="5525"/>
          <a:stretch/>
        </p:blipFill>
        <p:spPr>
          <a:xfrm>
            <a:off x="1475362" y="2820237"/>
            <a:ext cx="106115" cy="233629"/>
          </a:xfrm>
          <a:prstGeom prst="rect">
            <a:avLst/>
          </a:prstGeom>
          <a:noFill/>
          <a:ln>
            <a:noFill/>
          </a:ln>
        </p:spPr>
      </p:pic>
      <p:pic>
        <p:nvPicPr>
          <p:cNvPr id="758" name="Google Shape;758;p78"/>
          <p:cNvPicPr preferRelativeResize="0"/>
          <p:nvPr/>
        </p:nvPicPr>
        <p:blipFill rotWithShape="1">
          <a:blip r:embed="rId9">
            <a:alphaModFix/>
          </a:blip>
          <a:srcRect b="5347" l="31867" r="30473" t="5525"/>
          <a:stretch/>
        </p:blipFill>
        <p:spPr>
          <a:xfrm>
            <a:off x="1369252" y="2820244"/>
            <a:ext cx="106115" cy="233629"/>
          </a:xfrm>
          <a:prstGeom prst="rect">
            <a:avLst/>
          </a:prstGeom>
          <a:noFill/>
          <a:ln>
            <a:noFill/>
          </a:ln>
        </p:spPr>
      </p:pic>
      <p:pic>
        <p:nvPicPr>
          <p:cNvPr id="759" name="Google Shape;759;p78"/>
          <p:cNvPicPr preferRelativeResize="0"/>
          <p:nvPr/>
        </p:nvPicPr>
        <p:blipFill rotWithShape="1">
          <a:blip r:embed="rId10">
            <a:alphaModFix/>
          </a:blip>
          <a:srcRect b="5347" l="31867" r="30473" t="5525"/>
          <a:stretch/>
        </p:blipFill>
        <p:spPr>
          <a:xfrm>
            <a:off x="5769454" y="3354053"/>
            <a:ext cx="106115" cy="233629"/>
          </a:xfrm>
          <a:prstGeom prst="rect">
            <a:avLst/>
          </a:prstGeom>
          <a:noFill/>
          <a:ln>
            <a:noFill/>
          </a:ln>
        </p:spPr>
      </p:pic>
      <p:pic>
        <p:nvPicPr>
          <p:cNvPr id="760" name="Google Shape;760;p78"/>
          <p:cNvPicPr preferRelativeResize="0"/>
          <p:nvPr/>
        </p:nvPicPr>
        <p:blipFill rotWithShape="1">
          <a:blip r:embed="rId9">
            <a:alphaModFix/>
          </a:blip>
          <a:srcRect b="5347" l="31867" r="30473" t="5525"/>
          <a:stretch/>
        </p:blipFill>
        <p:spPr>
          <a:xfrm>
            <a:off x="4044558" y="2924738"/>
            <a:ext cx="106115" cy="233629"/>
          </a:xfrm>
          <a:prstGeom prst="rect">
            <a:avLst/>
          </a:prstGeom>
          <a:noFill/>
          <a:ln>
            <a:noFill/>
          </a:ln>
        </p:spPr>
      </p:pic>
      <p:pic>
        <p:nvPicPr>
          <p:cNvPr id="761" name="Google Shape;761;p78"/>
          <p:cNvPicPr preferRelativeResize="0"/>
          <p:nvPr/>
        </p:nvPicPr>
        <p:blipFill rotWithShape="1">
          <a:blip r:embed="rId9">
            <a:alphaModFix/>
          </a:blip>
          <a:srcRect b="5347" l="31867" r="30473" t="5525"/>
          <a:stretch/>
        </p:blipFill>
        <p:spPr>
          <a:xfrm>
            <a:off x="6017025" y="2548872"/>
            <a:ext cx="106115" cy="233629"/>
          </a:xfrm>
          <a:prstGeom prst="rect">
            <a:avLst/>
          </a:prstGeom>
          <a:noFill/>
          <a:ln>
            <a:noFill/>
          </a:ln>
        </p:spPr>
      </p:pic>
      <p:cxnSp>
        <p:nvCxnSpPr>
          <p:cNvPr id="762" name="Google Shape;762;p78"/>
          <p:cNvCxnSpPr/>
          <p:nvPr/>
        </p:nvCxnSpPr>
        <p:spPr>
          <a:xfrm flipH="1">
            <a:off x="3282806" y="1430794"/>
            <a:ext cx="2314200" cy="1208400"/>
          </a:xfrm>
          <a:prstGeom prst="bentConnector3">
            <a:avLst>
              <a:gd fmla="val 140300" name="adj1"/>
            </a:avLst>
          </a:prstGeom>
          <a:noFill/>
          <a:ln cap="flat" cmpd="sng" w="19050">
            <a:solidFill>
              <a:schemeClr val="dk2"/>
            </a:solidFill>
            <a:prstDash val="solid"/>
            <a:round/>
            <a:headEnd len="med" w="med" type="none"/>
            <a:tailEnd len="med" w="med" type="triangle"/>
          </a:ln>
        </p:spPr>
      </p:cxnSp>
      <p:cxnSp>
        <p:nvCxnSpPr>
          <p:cNvPr id="763" name="Google Shape;763;p78"/>
          <p:cNvCxnSpPr/>
          <p:nvPr/>
        </p:nvCxnSpPr>
        <p:spPr>
          <a:xfrm rot="10800000">
            <a:off x="5559600" y="1430569"/>
            <a:ext cx="2295300" cy="1236900"/>
          </a:xfrm>
          <a:prstGeom prst="bentConnector3">
            <a:avLst>
              <a:gd fmla="val -22041" name="adj1"/>
            </a:avLst>
          </a:prstGeom>
          <a:noFill/>
          <a:ln cap="flat" cmpd="sng" w="19050">
            <a:solidFill>
              <a:schemeClr val="dk2"/>
            </a:solidFill>
            <a:prstDash val="solid"/>
            <a:round/>
            <a:headEnd len="med" w="med" type="none"/>
            <a:tailEnd len="med" w="med" type="none"/>
          </a:ln>
        </p:spPr>
      </p:cxnSp>
      <p:pic>
        <p:nvPicPr>
          <p:cNvPr id="764" name="Google Shape;764;p78"/>
          <p:cNvPicPr preferRelativeResize="0"/>
          <p:nvPr/>
        </p:nvPicPr>
        <p:blipFill rotWithShape="1">
          <a:blip r:embed="rId9">
            <a:alphaModFix/>
          </a:blip>
          <a:srcRect b="5347" l="31867" r="30473" t="5525"/>
          <a:stretch/>
        </p:blipFill>
        <p:spPr>
          <a:xfrm>
            <a:off x="5633791" y="3354703"/>
            <a:ext cx="106115" cy="233629"/>
          </a:xfrm>
          <a:prstGeom prst="rect">
            <a:avLst/>
          </a:prstGeom>
          <a:noFill/>
          <a:ln>
            <a:noFill/>
          </a:ln>
        </p:spPr>
      </p:pic>
      <p:pic>
        <p:nvPicPr>
          <p:cNvPr id="765" name="Google Shape;765;p78"/>
          <p:cNvPicPr preferRelativeResize="0"/>
          <p:nvPr/>
        </p:nvPicPr>
        <p:blipFill rotWithShape="1">
          <a:blip r:embed="rId9">
            <a:alphaModFix/>
          </a:blip>
          <a:srcRect b="5347" l="31867" r="30473" t="5525"/>
          <a:stretch/>
        </p:blipFill>
        <p:spPr>
          <a:xfrm>
            <a:off x="7499737" y="1742391"/>
            <a:ext cx="106115" cy="233629"/>
          </a:xfrm>
          <a:prstGeom prst="rect">
            <a:avLst/>
          </a:prstGeom>
          <a:noFill/>
          <a:ln>
            <a:noFill/>
          </a:ln>
        </p:spPr>
      </p:pic>
      <p:pic>
        <p:nvPicPr>
          <p:cNvPr id="766" name="Google Shape;766;p78"/>
          <p:cNvPicPr preferRelativeResize="0"/>
          <p:nvPr/>
        </p:nvPicPr>
        <p:blipFill rotWithShape="1">
          <a:blip r:embed="rId9">
            <a:alphaModFix/>
          </a:blip>
          <a:srcRect b="5347" l="31867" r="30473" t="5525"/>
          <a:stretch/>
        </p:blipFill>
        <p:spPr>
          <a:xfrm>
            <a:off x="7499737" y="2599641"/>
            <a:ext cx="106115" cy="233629"/>
          </a:xfrm>
          <a:prstGeom prst="rect">
            <a:avLst/>
          </a:prstGeom>
          <a:noFill/>
          <a:ln>
            <a:noFill/>
          </a:ln>
        </p:spPr>
      </p:pic>
      <p:pic>
        <p:nvPicPr>
          <p:cNvPr id="767" name="Google Shape;767;p78"/>
          <p:cNvPicPr preferRelativeResize="0"/>
          <p:nvPr/>
        </p:nvPicPr>
        <p:blipFill rotWithShape="1">
          <a:blip r:embed="rId10">
            <a:alphaModFix/>
          </a:blip>
          <a:srcRect b="5347" l="31867" r="30473" t="5525"/>
          <a:stretch/>
        </p:blipFill>
        <p:spPr>
          <a:xfrm>
            <a:off x="7579669" y="3667681"/>
            <a:ext cx="106115" cy="233629"/>
          </a:xfrm>
          <a:prstGeom prst="rect">
            <a:avLst/>
          </a:prstGeom>
          <a:noFill/>
          <a:ln>
            <a:noFill/>
          </a:ln>
        </p:spPr>
      </p:pic>
      <p:pic>
        <p:nvPicPr>
          <p:cNvPr id="768" name="Google Shape;768;p78"/>
          <p:cNvPicPr preferRelativeResize="0"/>
          <p:nvPr/>
        </p:nvPicPr>
        <p:blipFill rotWithShape="1">
          <a:blip r:embed="rId9">
            <a:alphaModFix/>
          </a:blip>
          <a:srcRect b="5347" l="31867" r="30473" t="5525"/>
          <a:stretch/>
        </p:blipFill>
        <p:spPr>
          <a:xfrm>
            <a:off x="7473558" y="3667688"/>
            <a:ext cx="106115" cy="233629"/>
          </a:xfrm>
          <a:prstGeom prst="rect">
            <a:avLst/>
          </a:prstGeom>
          <a:noFill/>
          <a:ln>
            <a:noFill/>
          </a:ln>
        </p:spPr>
      </p:pic>
      <p:pic>
        <p:nvPicPr>
          <p:cNvPr id="769" name="Google Shape;769;p78"/>
          <p:cNvPicPr preferRelativeResize="0"/>
          <p:nvPr/>
        </p:nvPicPr>
        <p:blipFill rotWithShape="1">
          <a:blip r:embed="rId10">
            <a:alphaModFix/>
          </a:blip>
          <a:srcRect b="5347" l="31867" r="30473" t="5525"/>
          <a:stretch/>
        </p:blipFill>
        <p:spPr>
          <a:xfrm>
            <a:off x="7080157" y="4897312"/>
            <a:ext cx="53058" cy="116379"/>
          </a:xfrm>
          <a:prstGeom prst="rect">
            <a:avLst/>
          </a:prstGeom>
          <a:noFill/>
          <a:ln>
            <a:noFill/>
          </a:ln>
        </p:spPr>
      </p:pic>
      <p:pic>
        <p:nvPicPr>
          <p:cNvPr id="770" name="Google Shape;770;p78"/>
          <p:cNvPicPr preferRelativeResize="0"/>
          <p:nvPr/>
        </p:nvPicPr>
        <p:blipFill rotWithShape="1">
          <a:blip r:embed="rId9">
            <a:alphaModFix/>
          </a:blip>
          <a:srcRect b="5347" l="31867" r="30473" t="5525"/>
          <a:stretch/>
        </p:blipFill>
        <p:spPr>
          <a:xfrm>
            <a:off x="5655502" y="4897315"/>
            <a:ext cx="53058" cy="116379"/>
          </a:xfrm>
          <a:prstGeom prst="rect">
            <a:avLst/>
          </a:prstGeom>
          <a:noFill/>
          <a:ln>
            <a:noFill/>
          </a:ln>
        </p:spPr>
      </p:pic>
      <p:sp>
        <p:nvSpPr>
          <p:cNvPr id="771" name="Google Shape;771;p78"/>
          <p:cNvSpPr txBox="1"/>
          <p:nvPr>
            <p:ph idx="1" type="subTitle"/>
          </p:nvPr>
        </p:nvSpPr>
        <p:spPr>
          <a:xfrm>
            <a:off x="5672550" y="4873518"/>
            <a:ext cx="1159800" cy="187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700"/>
              <a:t>= Product &amp; Engineering</a:t>
            </a:r>
            <a:endParaRPr sz="1200"/>
          </a:p>
        </p:txBody>
      </p:sp>
      <p:sp>
        <p:nvSpPr>
          <p:cNvPr id="772" name="Google Shape;772;p78"/>
          <p:cNvSpPr txBox="1"/>
          <p:nvPr>
            <p:ph idx="1" type="subTitle"/>
          </p:nvPr>
        </p:nvSpPr>
        <p:spPr>
          <a:xfrm>
            <a:off x="7101300" y="4873518"/>
            <a:ext cx="1159800" cy="187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en" sz="700"/>
              <a:t>= Functional stakeholders</a:t>
            </a:r>
            <a:endParaRPr sz="1200"/>
          </a:p>
        </p:txBody>
      </p:sp>
      <p:sp>
        <p:nvSpPr>
          <p:cNvPr id="773" name="Google Shape;773;p78"/>
          <p:cNvSpPr/>
          <p:nvPr/>
        </p:nvSpPr>
        <p:spPr>
          <a:xfrm>
            <a:off x="138675" y="2343352"/>
            <a:ext cx="723600" cy="649800"/>
          </a:xfrm>
          <a:prstGeom prst="noSmoking">
            <a:avLst>
              <a:gd fmla="val 18750" name="adj"/>
            </a:avLst>
          </a:prstGeom>
          <a:solidFill>
            <a:srgbClr val="CC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4" name="Google Shape;774;p78"/>
          <p:cNvSpPr txBox="1"/>
          <p:nvPr>
            <p:ph idx="1" type="subTitle"/>
          </p:nvPr>
        </p:nvSpPr>
        <p:spPr>
          <a:xfrm>
            <a:off x="113460" y="2526005"/>
            <a:ext cx="748800" cy="1878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0"/>
              </a:spcBef>
              <a:spcAft>
                <a:spcPts val="0"/>
              </a:spcAft>
              <a:buNone/>
            </a:pPr>
            <a:r>
              <a:rPr b="1" lang="en" sz="1300"/>
              <a:t>Projects</a:t>
            </a:r>
            <a:endParaRPr b="1" sz="1800"/>
          </a:p>
        </p:txBody>
      </p:sp>
      <p:cxnSp>
        <p:nvCxnSpPr>
          <p:cNvPr id="775" name="Google Shape;775;p78"/>
          <p:cNvCxnSpPr>
            <a:stCxn id="773" idx="6"/>
            <a:endCxn id="728" idx="1"/>
          </p:cNvCxnSpPr>
          <p:nvPr/>
        </p:nvCxnSpPr>
        <p:spPr>
          <a:xfrm flipH="1" rot="10800000">
            <a:off x="862275" y="2666452"/>
            <a:ext cx="201600" cy="1800"/>
          </a:xfrm>
          <a:prstGeom prst="straightConnector1">
            <a:avLst/>
          </a:prstGeom>
          <a:noFill/>
          <a:ln cap="flat" cmpd="sng" w="19050">
            <a:solidFill>
              <a:schemeClr val="dk2"/>
            </a:solidFill>
            <a:prstDash val="dot"/>
            <a:round/>
            <a:headEnd len="med" w="med" type="none"/>
            <a:tailEnd len="med" w="med" type="triangle"/>
          </a:ln>
        </p:spPr>
      </p:cxnSp>
      <p:pic>
        <p:nvPicPr>
          <p:cNvPr id="776" name="Google Shape;776;p78"/>
          <p:cNvPicPr preferRelativeResize="0"/>
          <p:nvPr/>
        </p:nvPicPr>
        <p:blipFill>
          <a:blip r:embed="rId11">
            <a:alphaModFix/>
          </a:blip>
          <a:stretch>
            <a:fillRect/>
          </a:stretch>
        </p:blipFill>
        <p:spPr>
          <a:xfrm>
            <a:off x="268499" y="1767825"/>
            <a:ext cx="463950" cy="541402"/>
          </a:xfrm>
          <a:prstGeom prst="rect">
            <a:avLst/>
          </a:prstGeom>
          <a:noFill/>
          <a:ln>
            <a:noFill/>
          </a:ln>
        </p:spPr>
      </p:pic>
      <p:sp>
        <p:nvSpPr>
          <p:cNvPr id="777" name="Google Shape;777;p78"/>
          <p:cNvSpPr/>
          <p:nvPr/>
        </p:nvSpPr>
        <p:spPr>
          <a:xfrm>
            <a:off x="75270" y="1529194"/>
            <a:ext cx="619500" cy="187800"/>
          </a:xfrm>
          <a:prstGeom prst="ellipse">
            <a:avLst/>
          </a:prstGeom>
          <a:solidFill>
            <a:srgbClr val="FFFFFF"/>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i="1" lang="en" sz="600">
                <a:solidFill>
                  <a:schemeClr val="dk1"/>
                </a:solidFill>
                <a:latin typeface="Nunito"/>
                <a:ea typeface="Nunito"/>
                <a:cs typeface="Nunito"/>
                <a:sym typeface="Nunito"/>
              </a:rPr>
              <a:t>UVA1,2,3</a:t>
            </a:r>
            <a:endParaRPr sz="600"/>
          </a:p>
        </p:txBody>
      </p:sp>
      <p:sp>
        <p:nvSpPr>
          <p:cNvPr id="778" name="Google Shape;778;p78"/>
          <p:cNvSpPr/>
          <p:nvPr/>
        </p:nvSpPr>
        <p:spPr>
          <a:xfrm>
            <a:off x="707861" y="1370001"/>
            <a:ext cx="411600" cy="332700"/>
          </a:xfrm>
          <a:prstGeom prst="ellipse">
            <a:avLst/>
          </a:prstGeom>
          <a:solidFill>
            <a:srgbClr val="FFFFFF"/>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i="1" lang="en" sz="600">
                <a:solidFill>
                  <a:schemeClr val="dk1"/>
                </a:solidFill>
                <a:latin typeface="Nunito"/>
                <a:ea typeface="Nunito"/>
                <a:cs typeface="Nunito"/>
                <a:sym typeface="Nunito"/>
              </a:rPr>
              <a:t>Agent task mgmt</a:t>
            </a:r>
            <a:endParaRPr sz="600"/>
          </a:p>
        </p:txBody>
      </p:sp>
      <p:sp>
        <p:nvSpPr>
          <p:cNvPr id="779" name="Google Shape;779;p78"/>
          <p:cNvSpPr/>
          <p:nvPr/>
        </p:nvSpPr>
        <p:spPr>
          <a:xfrm>
            <a:off x="350476" y="1091504"/>
            <a:ext cx="748800" cy="233700"/>
          </a:xfrm>
          <a:prstGeom prst="ellipse">
            <a:avLst/>
          </a:prstGeom>
          <a:solidFill>
            <a:srgbClr val="FFFFFF"/>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i="1" lang="en" sz="600">
                <a:solidFill>
                  <a:schemeClr val="dk1"/>
                </a:solidFill>
                <a:latin typeface="Nunito"/>
                <a:ea typeface="Nunito"/>
                <a:cs typeface="Nunito"/>
                <a:sym typeface="Nunito"/>
              </a:rPr>
              <a:t>Agent product offering</a:t>
            </a:r>
            <a:endParaRPr sz="600"/>
          </a:p>
        </p:txBody>
      </p:sp>
      <p:sp>
        <p:nvSpPr>
          <p:cNvPr id="780" name="Google Shape;780;p78"/>
          <p:cNvSpPr/>
          <p:nvPr/>
        </p:nvSpPr>
        <p:spPr>
          <a:xfrm>
            <a:off x="115436" y="1244888"/>
            <a:ext cx="269400" cy="233700"/>
          </a:xfrm>
          <a:prstGeom prst="ellipse">
            <a:avLst/>
          </a:prstGeom>
          <a:solidFill>
            <a:srgbClr val="FFFFFF"/>
          </a:solidFill>
          <a:ln cap="flat" cmpd="sng" w="9525">
            <a:solidFill>
              <a:srgbClr val="99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i="1" lang="en" sz="600">
                <a:solidFill>
                  <a:schemeClr val="dk1"/>
                </a:solidFill>
                <a:latin typeface="Nunito"/>
                <a:ea typeface="Nunito"/>
                <a:cs typeface="Nunito"/>
                <a:sym typeface="Nunito"/>
              </a:rPr>
              <a:t>...</a:t>
            </a:r>
            <a:endParaRPr sz="600"/>
          </a:p>
        </p:txBody>
      </p:sp>
      <p:sp>
        <p:nvSpPr>
          <p:cNvPr id="781" name="Google Shape;781;p78"/>
          <p:cNvSpPr/>
          <p:nvPr/>
        </p:nvSpPr>
        <p:spPr>
          <a:xfrm>
            <a:off x="3324518" y="1957631"/>
            <a:ext cx="723600" cy="116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solidFill>
                  <a:srgbClr val="FFFFFF"/>
                </a:solidFill>
                <a:latin typeface="Nunito"/>
                <a:ea typeface="Nunito"/>
                <a:cs typeface="Nunito"/>
                <a:sym typeface="Nunito"/>
              </a:rPr>
              <a:t>Sprint goal</a:t>
            </a:r>
            <a:endParaRPr b="1" sz="800">
              <a:solidFill>
                <a:srgbClr val="FFFFFF"/>
              </a:solidFill>
              <a:latin typeface="Nunito"/>
              <a:ea typeface="Nunito"/>
              <a:cs typeface="Nunito"/>
              <a:sym typeface="Nunito"/>
            </a:endParaRPr>
          </a:p>
        </p:txBody>
      </p:sp>
      <p:sp>
        <p:nvSpPr>
          <p:cNvPr id="782" name="Google Shape;782;p78"/>
          <p:cNvSpPr/>
          <p:nvPr/>
        </p:nvSpPr>
        <p:spPr>
          <a:xfrm rot="-5400000">
            <a:off x="5329463" y="2141888"/>
            <a:ext cx="216000" cy="1929000"/>
          </a:xfrm>
          <a:prstGeom prst="leftBrace">
            <a:avLst>
              <a:gd fmla="val 50000" name="adj1"/>
              <a:gd fmla="val 51043" name="adj2"/>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783" name="Google Shape;783;p78"/>
          <p:cNvCxnSpPr>
            <a:stCxn id="736" idx="1"/>
            <a:endCxn id="731" idx="2"/>
          </p:cNvCxnSpPr>
          <p:nvPr/>
        </p:nvCxnSpPr>
        <p:spPr>
          <a:xfrm rot="10800000">
            <a:off x="2337204" y="3230617"/>
            <a:ext cx="3027300" cy="240900"/>
          </a:xfrm>
          <a:prstGeom prst="bentConnector2">
            <a:avLst/>
          </a:prstGeom>
          <a:noFill/>
          <a:ln cap="flat" cmpd="sng" w="19050">
            <a:solidFill>
              <a:schemeClr val="dk2"/>
            </a:solidFill>
            <a:prstDash val="dot"/>
            <a:round/>
            <a:headEnd len="med" w="med" type="none"/>
            <a:tailEnd len="med" w="med" type="triangle"/>
          </a:ln>
        </p:spPr>
      </p:cxnSp>
      <p:pic>
        <p:nvPicPr>
          <p:cNvPr id="742" name="Google Shape;742;p78"/>
          <p:cNvPicPr preferRelativeResize="0"/>
          <p:nvPr/>
        </p:nvPicPr>
        <p:blipFill>
          <a:blip r:embed="rId8">
            <a:alphaModFix/>
          </a:blip>
          <a:stretch>
            <a:fillRect/>
          </a:stretch>
        </p:blipFill>
        <p:spPr>
          <a:xfrm>
            <a:off x="2156550" y="2422184"/>
            <a:ext cx="411480" cy="4820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827484" y="203837"/>
            <a:ext cx="5925000" cy="441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Who we spoke to?</a:t>
            </a:r>
            <a:endParaRPr/>
          </a:p>
        </p:txBody>
      </p:sp>
      <p:sp>
        <p:nvSpPr>
          <p:cNvPr id="382" name="Google Shape;382;p52"/>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383" name="Google Shape;383;p52"/>
          <p:cNvGraphicFramePr/>
          <p:nvPr/>
        </p:nvGraphicFramePr>
        <p:xfrm>
          <a:off x="2673431" y="1327763"/>
          <a:ext cx="3000000" cy="3000000"/>
        </p:xfrm>
        <a:graphic>
          <a:graphicData uri="http://schemas.openxmlformats.org/drawingml/2006/table">
            <a:tbl>
              <a:tblPr>
                <a:noFill/>
                <a:tableStyleId>{52F52C05-228D-4963-83E5-659C375581DD}</a:tableStyleId>
              </a:tblPr>
              <a:tblGrid>
                <a:gridCol w="1105250"/>
                <a:gridCol w="1265975"/>
                <a:gridCol w="944525"/>
              </a:tblGrid>
              <a:tr h="297150">
                <a:tc>
                  <a:txBody>
                    <a:bodyPr/>
                    <a:lstStyle/>
                    <a:p>
                      <a:pPr indent="0" lvl="0" marL="0" rtl="0" algn="l">
                        <a:spcBef>
                          <a:spcPts val="0"/>
                        </a:spcBef>
                        <a:spcAft>
                          <a:spcPts val="0"/>
                        </a:spcAft>
                        <a:buNone/>
                      </a:pPr>
                      <a:r>
                        <a:rPr b="1" lang="en" sz="1100">
                          <a:latin typeface="Nunito"/>
                          <a:ea typeface="Nunito"/>
                          <a:cs typeface="Nunito"/>
                          <a:sym typeface="Nunito"/>
                        </a:rPr>
                        <a:t>Team</a:t>
                      </a:r>
                      <a:endParaRPr b="1" sz="1100">
                        <a:latin typeface="Nunito"/>
                        <a:ea typeface="Nunito"/>
                        <a:cs typeface="Nunito"/>
                        <a:sym typeface="Nunito"/>
                      </a:endParaRPr>
                    </a:p>
                  </a:txBody>
                  <a:tcPr marT="68575" marB="68575" marR="68575" marL="68575">
                    <a:solidFill>
                      <a:srgbClr val="D9D9D9"/>
                    </a:solidFill>
                  </a:tcPr>
                </a:tc>
                <a:tc>
                  <a:txBody>
                    <a:bodyPr/>
                    <a:lstStyle/>
                    <a:p>
                      <a:pPr indent="0" lvl="0" marL="0" rtl="0" algn="l">
                        <a:spcBef>
                          <a:spcPts val="0"/>
                        </a:spcBef>
                        <a:spcAft>
                          <a:spcPts val="0"/>
                        </a:spcAft>
                        <a:buNone/>
                      </a:pPr>
                      <a:r>
                        <a:rPr b="1" lang="en" sz="1100">
                          <a:latin typeface="Nunito"/>
                          <a:ea typeface="Nunito"/>
                          <a:cs typeface="Nunito"/>
                          <a:sym typeface="Nunito"/>
                        </a:rPr>
                        <a:t>Individual</a:t>
                      </a:r>
                      <a:endParaRPr b="1" sz="1100">
                        <a:latin typeface="Nunito"/>
                        <a:ea typeface="Nunito"/>
                        <a:cs typeface="Nunito"/>
                        <a:sym typeface="Nunito"/>
                      </a:endParaRPr>
                    </a:p>
                  </a:txBody>
                  <a:tcPr marT="68575" marB="68575" marR="68575" marL="68575">
                    <a:solidFill>
                      <a:srgbClr val="D9D9D9"/>
                    </a:solidFill>
                  </a:tcPr>
                </a:tc>
                <a:tc>
                  <a:txBody>
                    <a:bodyPr/>
                    <a:lstStyle/>
                    <a:p>
                      <a:pPr indent="0" lvl="0" marL="0" rtl="0" algn="l">
                        <a:spcBef>
                          <a:spcPts val="0"/>
                        </a:spcBef>
                        <a:spcAft>
                          <a:spcPts val="0"/>
                        </a:spcAft>
                        <a:buNone/>
                      </a:pPr>
                      <a:r>
                        <a:rPr b="1" lang="en" sz="1100">
                          <a:latin typeface="Nunito"/>
                          <a:ea typeface="Nunito"/>
                          <a:cs typeface="Nunito"/>
                          <a:sym typeface="Nunito"/>
                        </a:rPr>
                        <a:t>Status</a:t>
                      </a:r>
                      <a:endParaRPr b="1" sz="1100">
                        <a:latin typeface="Nunito"/>
                        <a:ea typeface="Nunito"/>
                        <a:cs typeface="Nunito"/>
                        <a:sym typeface="Nunito"/>
                      </a:endParaRPr>
                    </a:p>
                  </a:txBody>
                  <a:tcPr marT="68575" marB="68575" marR="68575" marL="68575">
                    <a:solidFill>
                      <a:srgbClr val="D9D9D9"/>
                    </a:solidFill>
                  </a:tcPr>
                </a:tc>
              </a:tr>
              <a:tr h="297150">
                <a:tc>
                  <a:txBody>
                    <a:bodyPr/>
                    <a:lstStyle/>
                    <a:p>
                      <a:pPr indent="0" lvl="0" marL="0" rtl="0" algn="l">
                        <a:spcBef>
                          <a:spcPts val="0"/>
                        </a:spcBef>
                        <a:spcAft>
                          <a:spcPts val="0"/>
                        </a:spcAft>
                        <a:buNone/>
                      </a:pPr>
                      <a:r>
                        <a:rPr lang="en" sz="1100">
                          <a:latin typeface="Nunito"/>
                          <a:ea typeface="Nunito"/>
                          <a:cs typeface="Nunito"/>
                          <a:sym typeface="Nunito"/>
                        </a:rPr>
                        <a:t>Agent Sales</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Cynthia</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Done</a:t>
                      </a:r>
                      <a:endParaRPr sz="1100">
                        <a:latin typeface="Nunito"/>
                        <a:ea typeface="Nunito"/>
                        <a:cs typeface="Nunito"/>
                        <a:sym typeface="Nunito"/>
                      </a:endParaRPr>
                    </a:p>
                  </a:txBody>
                  <a:tcPr marT="68575" marB="68575" marR="68575" marL="68575"/>
                </a:tc>
              </a:tr>
              <a:tr h="297150">
                <a:tc>
                  <a:txBody>
                    <a:bodyPr/>
                    <a:lstStyle/>
                    <a:p>
                      <a:pPr indent="0" lvl="0" marL="0" rtl="0" algn="l">
                        <a:spcBef>
                          <a:spcPts val="0"/>
                        </a:spcBef>
                        <a:spcAft>
                          <a:spcPts val="0"/>
                        </a:spcAft>
                        <a:buNone/>
                      </a:pPr>
                      <a:r>
                        <a:rPr lang="en" sz="1100">
                          <a:latin typeface="Nunito"/>
                          <a:ea typeface="Nunito"/>
                          <a:cs typeface="Nunito"/>
                          <a:sym typeface="Nunito"/>
                        </a:rPr>
                        <a:t>NOC</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Sharon</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Done</a:t>
                      </a:r>
                      <a:endParaRPr sz="1100">
                        <a:latin typeface="Nunito"/>
                        <a:ea typeface="Nunito"/>
                        <a:cs typeface="Nunito"/>
                        <a:sym typeface="Nunito"/>
                      </a:endParaRPr>
                    </a:p>
                  </a:txBody>
                  <a:tcPr marT="68575" marB="68575" marR="68575" marL="68575"/>
                </a:tc>
              </a:tr>
              <a:tr h="297150">
                <a:tc>
                  <a:txBody>
                    <a:bodyPr/>
                    <a:lstStyle/>
                    <a:p>
                      <a:pPr indent="0" lvl="0" marL="0" rtl="0" algn="l">
                        <a:spcBef>
                          <a:spcPts val="0"/>
                        </a:spcBef>
                        <a:spcAft>
                          <a:spcPts val="0"/>
                        </a:spcAft>
                        <a:buNone/>
                      </a:pPr>
                      <a:r>
                        <a:rPr lang="en" sz="1100">
                          <a:latin typeface="Nunito"/>
                          <a:ea typeface="Nunito"/>
                          <a:cs typeface="Nunito"/>
                          <a:sym typeface="Nunito"/>
                        </a:rPr>
                        <a:t>Deployment</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Peter</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Done</a:t>
                      </a:r>
                      <a:endParaRPr sz="1100">
                        <a:latin typeface="Nunito"/>
                        <a:ea typeface="Nunito"/>
                        <a:cs typeface="Nunito"/>
                        <a:sym typeface="Nunito"/>
                      </a:endParaRPr>
                    </a:p>
                  </a:txBody>
                  <a:tcPr marT="68575" marB="68575" marR="68575" marL="68575"/>
                </a:tc>
              </a:tr>
              <a:tr h="297150">
                <a:tc>
                  <a:txBody>
                    <a:bodyPr/>
                    <a:lstStyle/>
                    <a:p>
                      <a:pPr indent="0" lvl="0" marL="0" rtl="0" algn="l">
                        <a:spcBef>
                          <a:spcPts val="0"/>
                        </a:spcBef>
                        <a:spcAft>
                          <a:spcPts val="0"/>
                        </a:spcAft>
                        <a:buNone/>
                      </a:pPr>
                      <a:r>
                        <a:rPr lang="en" sz="1100">
                          <a:latin typeface="Nunito"/>
                          <a:ea typeface="Nunito"/>
                          <a:cs typeface="Nunito"/>
                          <a:sym typeface="Nunito"/>
                        </a:rPr>
                        <a:t>Finance</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Humphrey</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Done</a:t>
                      </a:r>
                      <a:endParaRPr sz="1100">
                        <a:latin typeface="Nunito"/>
                        <a:ea typeface="Nunito"/>
                        <a:cs typeface="Nunito"/>
                        <a:sym typeface="Nunito"/>
                      </a:endParaRPr>
                    </a:p>
                  </a:txBody>
                  <a:tcPr marT="68575" marB="68575" marR="68575" marL="68575"/>
                </a:tc>
              </a:tr>
              <a:tr h="297150">
                <a:tc>
                  <a:txBody>
                    <a:bodyPr/>
                    <a:lstStyle/>
                    <a:p>
                      <a:pPr indent="0" lvl="0" marL="0" rtl="0" algn="l">
                        <a:spcBef>
                          <a:spcPts val="0"/>
                        </a:spcBef>
                        <a:spcAft>
                          <a:spcPts val="0"/>
                        </a:spcAft>
                        <a:buNone/>
                      </a:pPr>
                      <a:r>
                        <a:rPr lang="en" sz="1100">
                          <a:latin typeface="Nunito"/>
                          <a:ea typeface="Nunito"/>
                          <a:cs typeface="Nunito"/>
                          <a:sym typeface="Nunito"/>
                        </a:rPr>
                        <a:t>Legal</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Ashaba</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Done</a:t>
                      </a:r>
                      <a:endParaRPr sz="1100">
                        <a:latin typeface="Nunito"/>
                        <a:ea typeface="Nunito"/>
                        <a:cs typeface="Nunito"/>
                        <a:sym typeface="Nunito"/>
                      </a:endParaRPr>
                    </a:p>
                  </a:txBody>
                  <a:tcPr marT="68575" marB="68575" marR="68575" marL="68575"/>
                </a:tc>
              </a:tr>
              <a:tr h="297150">
                <a:tc>
                  <a:txBody>
                    <a:bodyPr/>
                    <a:lstStyle/>
                    <a:p>
                      <a:pPr indent="0" lvl="0" marL="0" rtl="0" algn="l">
                        <a:spcBef>
                          <a:spcPts val="0"/>
                        </a:spcBef>
                        <a:spcAft>
                          <a:spcPts val="0"/>
                        </a:spcAft>
                        <a:buNone/>
                      </a:pPr>
                      <a:r>
                        <a:rPr lang="en" sz="1100">
                          <a:latin typeface="Nunito"/>
                          <a:ea typeface="Nunito"/>
                          <a:cs typeface="Nunito"/>
                          <a:sym typeface="Nunito"/>
                        </a:rPr>
                        <a:t>Fuels</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Michael</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Done</a:t>
                      </a:r>
                      <a:endParaRPr sz="1100">
                        <a:latin typeface="Nunito"/>
                        <a:ea typeface="Nunito"/>
                        <a:cs typeface="Nunito"/>
                        <a:sym typeface="Nunito"/>
                      </a:endParaRPr>
                    </a:p>
                  </a:txBody>
                  <a:tcPr marT="68575" marB="68575" marR="68575" marL="68575"/>
                </a:tc>
              </a:tr>
              <a:tr h="297150">
                <a:tc>
                  <a:txBody>
                    <a:bodyPr/>
                    <a:lstStyle/>
                    <a:p>
                      <a:pPr indent="0" lvl="0" marL="0" rtl="0" algn="l">
                        <a:spcBef>
                          <a:spcPts val="0"/>
                        </a:spcBef>
                        <a:spcAft>
                          <a:spcPts val="0"/>
                        </a:spcAft>
                        <a:buNone/>
                      </a:pPr>
                      <a:r>
                        <a:rPr lang="en" sz="1100">
                          <a:latin typeface="Nunito"/>
                          <a:ea typeface="Nunito"/>
                          <a:cs typeface="Nunito"/>
                          <a:sym typeface="Nunito"/>
                        </a:rPr>
                        <a:t>Marketing Ops</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Naushad</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Done</a:t>
                      </a:r>
                      <a:endParaRPr sz="1100">
                        <a:latin typeface="Nunito"/>
                        <a:ea typeface="Nunito"/>
                        <a:cs typeface="Nunito"/>
                        <a:sym typeface="Nunito"/>
                      </a:endParaRPr>
                    </a:p>
                  </a:txBody>
                  <a:tcPr marT="68575" marB="68575" marR="68575" marL="68575"/>
                </a:tc>
              </a:tr>
              <a:tr h="297150">
                <a:tc>
                  <a:txBody>
                    <a:bodyPr/>
                    <a:lstStyle/>
                    <a:p>
                      <a:pPr indent="0" lvl="0" marL="0" rtl="0" algn="l">
                        <a:spcBef>
                          <a:spcPts val="0"/>
                        </a:spcBef>
                        <a:spcAft>
                          <a:spcPts val="0"/>
                        </a:spcAft>
                        <a:buNone/>
                      </a:pPr>
                      <a:r>
                        <a:rPr lang="en" sz="1100">
                          <a:latin typeface="Nunito"/>
                          <a:ea typeface="Nunito"/>
                          <a:cs typeface="Nunito"/>
                          <a:sym typeface="Nunito"/>
                        </a:rPr>
                        <a:t>Stoves</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Hezbon</a:t>
                      </a:r>
                      <a:endParaRPr sz="1100">
                        <a:latin typeface="Nunito"/>
                        <a:ea typeface="Nunito"/>
                        <a:cs typeface="Nunito"/>
                        <a:sym typeface="Nunito"/>
                      </a:endParaRPr>
                    </a:p>
                  </a:txBody>
                  <a:tcPr marT="68575" marB="68575" marR="68575" marL="68575"/>
                </a:tc>
                <a:tc>
                  <a:txBody>
                    <a:bodyPr/>
                    <a:lstStyle/>
                    <a:p>
                      <a:pPr indent="0" lvl="0" marL="0" rtl="0" algn="l">
                        <a:spcBef>
                          <a:spcPts val="0"/>
                        </a:spcBef>
                        <a:spcAft>
                          <a:spcPts val="0"/>
                        </a:spcAft>
                        <a:buNone/>
                      </a:pPr>
                      <a:r>
                        <a:rPr lang="en" sz="1100">
                          <a:latin typeface="Nunito"/>
                          <a:ea typeface="Nunito"/>
                          <a:cs typeface="Nunito"/>
                          <a:sym typeface="Nunito"/>
                        </a:rPr>
                        <a:t>Done</a:t>
                      </a:r>
                      <a:endParaRPr sz="1100">
                        <a:latin typeface="Nunito"/>
                        <a:ea typeface="Nunito"/>
                        <a:cs typeface="Nunito"/>
                        <a:sym typeface="Nunito"/>
                      </a:endParaRPr>
                    </a:p>
                  </a:txBody>
                  <a:tcPr marT="68575" marB="68575" marR="68575" marL="68575"/>
                </a:tc>
              </a:tr>
            </a:tbl>
          </a:graphicData>
        </a:graphic>
      </p:graphicFrame>
      <p:sp>
        <p:nvSpPr>
          <p:cNvPr id="384" name="Google Shape;384;p52"/>
          <p:cNvSpPr/>
          <p:nvPr/>
        </p:nvSpPr>
        <p:spPr>
          <a:xfrm>
            <a:off x="153863" y="1327763"/>
            <a:ext cx="1469700" cy="723900"/>
          </a:xfrm>
          <a:prstGeom prst="wedgeRoundRectCallout">
            <a:avLst>
              <a:gd fmla="val 108197" name="adj1"/>
              <a:gd fmla="val 5955" name="adj2"/>
              <a:gd fmla="val 0" name="adj3"/>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My spreadsheet is ‘the source of truth’ [All]</a:t>
            </a:r>
            <a:endParaRPr sz="1100"/>
          </a:p>
        </p:txBody>
      </p:sp>
      <p:sp>
        <p:nvSpPr>
          <p:cNvPr id="385" name="Google Shape;385;p52"/>
          <p:cNvSpPr/>
          <p:nvPr/>
        </p:nvSpPr>
        <p:spPr>
          <a:xfrm>
            <a:off x="213319" y="2429081"/>
            <a:ext cx="1596600" cy="723900"/>
          </a:xfrm>
          <a:prstGeom prst="wedgeRoundRectCallout">
            <a:avLst>
              <a:gd fmla="val 97434" name="adj1"/>
              <a:gd fmla="val 73498" name="adj2"/>
              <a:gd fmla="val 0" name="adj3"/>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The is no visibility on the health of an agent e.g. performance, sales, opening hours</a:t>
            </a:r>
            <a:endParaRPr sz="1100"/>
          </a:p>
        </p:txBody>
      </p:sp>
      <p:sp>
        <p:nvSpPr>
          <p:cNvPr id="386" name="Google Shape;386;p52"/>
          <p:cNvSpPr/>
          <p:nvPr/>
        </p:nvSpPr>
        <p:spPr>
          <a:xfrm>
            <a:off x="316650" y="3640069"/>
            <a:ext cx="1596600" cy="723900"/>
          </a:xfrm>
          <a:prstGeom prst="wedgeRoundRectCallout">
            <a:avLst>
              <a:gd fmla="val 95730" name="adj1"/>
              <a:gd fmla="val -48353" name="adj2"/>
              <a:gd fmla="val 0" name="adj3"/>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We can’t track communications, activities and disputes  across agents</a:t>
            </a:r>
            <a:endParaRPr sz="1100"/>
          </a:p>
        </p:txBody>
      </p:sp>
      <p:sp>
        <p:nvSpPr>
          <p:cNvPr id="387" name="Google Shape;387;p52"/>
          <p:cNvSpPr/>
          <p:nvPr/>
        </p:nvSpPr>
        <p:spPr>
          <a:xfrm>
            <a:off x="4153781" y="356325"/>
            <a:ext cx="1596600" cy="723900"/>
          </a:xfrm>
          <a:prstGeom prst="wedgeRoundRectCallout">
            <a:avLst>
              <a:gd fmla="val -69729" name="adj1"/>
              <a:gd fmla="val 69084" name="adj2"/>
              <a:gd fmla="val 0" name="adj3"/>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Names are different across systems</a:t>
            </a:r>
            <a:endParaRPr sz="1100"/>
          </a:p>
        </p:txBody>
      </p:sp>
      <p:sp>
        <p:nvSpPr>
          <p:cNvPr id="388" name="Google Shape;388;p52"/>
          <p:cNvSpPr/>
          <p:nvPr/>
        </p:nvSpPr>
        <p:spPr>
          <a:xfrm>
            <a:off x="6549206" y="953175"/>
            <a:ext cx="1596600" cy="723900"/>
          </a:xfrm>
          <a:prstGeom prst="wedgeRoundRectCallout">
            <a:avLst>
              <a:gd fmla="val -69729" name="adj1"/>
              <a:gd fmla="val 69084" name="adj2"/>
              <a:gd fmla="val 0" name="adj3"/>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Everyone comes to me because there is no unified view of agent</a:t>
            </a:r>
            <a:endParaRPr sz="1100"/>
          </a:p>
        </p:txBody>
      </p:sp>
      <p:sp>
        <p:nvSpPr>
          <p:cNvPr id="389" name="Google Shape;389;p52"/>
          <p:cNvSpPr/>
          <p:nvPr/>
        </p:nvSpPr>
        <p:spPr>
          <a:xfrm>
            <a:off x="6762206" y="2209838"/>
            <a:ext cx="1596600" cy="723900"/>
          </a:xfrm>
          <a:prstGeom prst="wedgeRoundRectCallout">
            <a:avLst>
              <a:gd fmla="val -95725" name="adj1"/>
              <a:gd fmla="val -20322" name="adj2"/>
              <a:gd fmla="val 0" name="adj3"/>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To do this, x sends me an email </a:t>
            </a:r>
            <a:endParaRPr sz="1100"/>
          </a:p>
        </p:txBody>
      </p:sp>
      <p:sp>
        <p:nvSpPr>
          <p:cNvPr id="390" name="Google Shape;390;p52"/>
          <p:cNvSpPr/>
          <p:nvPr/>
        </p:nvSpPr>
        <p:spPr>
          <a:xfrm>
            <a:off x="6997144" y="3152906"/>
            <a:ext cx="1596600" cy="723900"/>
          </a:xfrm>
          <a:prstGeom prst="wedgeRoundRectCallout">
            <a:avLst>
              <a:gd fmla="val -95725" name="adj1"/>
              <a:gd fmla="val -20322" name="adj2"/>
              <a:gd fmla="val 0" name="adj3"/>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Nowhere to track costs and spend</a:t>
            </a:r>
            <a:endParaRPr sz="1100"/>
          </a:p>
        </p:txBody>
      </p:sp>
      <p:sp>
        <p:nvSpPr>
          <p:cNvPr id="391" name="Google Shape;391;p52"/>
          <p:cNvSpPr/>
          <p:nvPr/>
        </p:nvSpPr>
        <p:spPr>
          <a:xfrm>
            <a:off x="6549206" y="4095975"/>
            <a:ext cx="1596600" cy="723900"/>
          </a:xfrm>
          <a:prstGeom prst="wedgeRoundRectCallout">
            <a:avLst>
              <a:gd fmla="val -118970" name="adj1"/>
              <a:gd fmla="val -48909" name="adj2"/>
              <a:gd fmla="val 0" name="adj3"/>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t>Can’t do tasks myself - a lack of access, training and automation</a:t>
            </a:r>
            <a:endParaRPr sz="1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What’s changing?</a:t>
            </a:r>
            <a:endParaRPr/>
          </a:p>
        </p:txBody>
      </p:sp>
      <p:sp>
        <p:nvSpPr>
          <p:cNvPr id="789" name="Google Shape;789;p79"/>
          <p:cNvSpPr txBox="1"/>
          <p:nvPr/>
        </p:nvSpPr>
        <p:spPr>
          <a:xfrm>
            <a:off x="464100" y="1000075"/>
            <a:ext cx="35061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Nunito"/>
              <a:buChar char="●"/>
            </a:pPr>
            <a:r>
              <a:rPr lang="en" sz="1800">
                <a:latin typeface="Nunito"/>
                <a:ea typeface="Nunito"/>
                <a:cs typeface="Nunito"/>
                <a:sym typeface="Nunito"/>
              </a:rPr>
              <a:t>Ceremonies</a:t>
            </a:r>
            <a:endParaRPr sz="1800">
              <a:latin typeface="Nunito"/>
              <a:ea typeface="Nunito"/>
              <a:cs typeface="Nunito"/>
              <a:sym typeface="Nunito"/>
            </a:endParaRPr>
          </a:p>
          <a:p>
            <a:pPr indent="-317500" lvl="1" marL="914400" rtl="0" algn="l">
              <a:lnSpc>
                <a:spcPct val="115000"/>
              </a:lnSpc>
              <a:spcBef>
                <a:spcPts val="0"/>
              </a:spcBef>
              <a:spcAft>
                <a:spcPts val="0"/>
              </a:spcAft>
              <a:buClr>
                <a:srgbClr val="000000"/>
              </a:buClr>
              <a:buSzPts val="1400"/>
              <a:buFont typeface="Nunito"/>
              <a:buChar char="○"/>
            </a:pPr>
            <a:r>
              <a:rPr lang="en">
                <a:latin typeface="Nunito"/>
                <a:ea typeface="Nunito"/>
                <a:cs typeface="Nunito"/>
                <a:sym typeface="Nunito"/>
              </a:rPr>
              <a:t>Standups</a:t>
            </a:r>
            <a:endParaRPr>
              <a:latin typeface="Nunito"/>
              <a:ea typeface="Nunito"/>
              <a:cs typeface="Nunito"/>
              <a:sym typeface="Nunito"/>
            </a:endParaRPr>
          </a:p>
          <a:p>
            <a:pPr indent="-317500" lvl="1" marL="914400" rtl="0" algn="l">
              <a:lnSpc>
                <a:spcPct val="115000"/>
              </a:lnSpc>
              <a:spcBef>
                <a:spcPts val="0"/>
              </a:spcBef>
              <a:spcAft>
                <a:spcPts val="0"/>
              </a:spcAft>
              <a:buClr>
                <a:srgbClr val="000000"/>
              </a:buClr>
              <a:buSzPts val="1400"/>
              <a:buFont typeface="Nunito"/>
              <a:buChar char="○"/>
            </a:pPr>
            <a:r>
              <a:rPr lang="en">
                <a:latin typeface="Nunito"/>
                <a:ea typeface="Nunito"/>
                <a:cs typeface="Nunito"/>
                <a:sym typeface="Nunito"/>
              </a:rPr>
              <a:t>Retros</a:t>
            </a:r>
            <a:endParaRPr>
              <a:latin typeface="Nunito"/>
              <a:ea typeface="Nunito"/>
              <a:cs typeface="Nunito"/>
              <a:sym typeface="Nunito"/>
            </a:endParaRPr>
          </a:p>
          <a:p>
            <a:pPr indent="-317500" lvl="1" marL="914400" rtl="0" algn="l">
              <a:lnSpc>
                <a:spcPct val="115000"/>
              </a:lnSpc>
              <a:spcBef>
                <a:spcPts val="0"/>
              </a:spcBef>
              <a:spcAft>
                <a:spcPts val="0"/>
              </a:spcAft>
              <a:buClr>
                <a:srgbClr val="000000"/>
              </a:buClr>
              <a:buSzPts val="1400"/>
              <a:buFont typeface="Nunito"/>
              <a:buChar char="○"/>
            </a:pPr>
            <a:r>
              <a:rPr lang="en">
                <a:latin typeface="Nunito"/>
                <a:ea typeface="Nunito"/>
                <a:cs typeface="Nunito"/>
                <a:sym typeface="Nunito"/>
              </a:rPr>
              <a:t>Planning</a:t>
            </a:r>
            <a:endParaRPr>
              <a:latin typeface="Nunito"/>
              <a:ea typeface="Nunito"/>
              <a:cs typeface="Nunito"/>
              <a:sym typeface="Nunito"/>
            </a:endParaRPr>
          </a:p>
          <a:p>
            <a:pPr indent="-317500" lvl="1" marL="914400" rtl="0" algn="l">
              <a:lnSpc>
                <a:spcPct val="115000"/>
              </a:lnSpc>
              <a:spcBef>
                <a:spcPts val="0"/>
              </a:spcBef>
              <a:spcAft>
                <a:spcPts val="0"/>
              </a:spcAft>
              <a:buClr>
                <a:srgbClr val="000000"/>
              </a:buClr>
              <a:buSzPts val="1400"/>
              <a:buFont typeface="Nunito"/>
              <a:buChar char="○"/>
            </a:pPr>
            <a:r>
              <a:rPr lang="en">
                <a:latin typeface="Nunito"/>
                <a:ea typeface="Nunito"/>
                <a:cs typeface="Nunito"/>
                <a:sym typeface="Nunito"/>
              </a:rPr>
              <a:t>Allocations</a:t>
            </a:r>
            <a:endParaRPr>
              <a:latin typeface="Nunito"/>
              <a:ea typeface="Nunito"/>
              <a:cs typeface="Nunito"/>
              <a:sym typeface="Nunito"/>
            </a:endParaRPr>
          </a:p>
          <a:p>
            <a:pPr indent="-342900" lvl="0" marL="457200" rtl="0" algn="l">
              <a:lnSpc>
                <a:spcPct val="115000"/>
              </a:lnSpc>
              <a:spcBef>
                <a:spcPts val="0"/>
              </a:spcBef>
              <a:spcAft>
                <a:spcPts val="0"/>
              </a:spcAft>
              <a:buClr>
                <a:srgbClr val="000000"/>
              </a:buClr>
              <a:buSzPts val="1800"/>
              <a:buFont typeface="Nunito"/>
              <a:buChar char="●"/>
            </a:pPr>
            <a:r>
              <a:rPr lang="en" sz="1800">
                <a:latin typeface="Nunito"/>
                <a:ea typeface="Nunito"/>
                <a:cs typeface="Nunito"/>
                <a:sym typeface="Nunito"/>
              </a:rPr>
              <a:t>Demos</a:t>
            </a:r>
            <a:endParaRPr sz="1800">
              <a:latin typeface="Nunito"/>
              <a:ea typeface="Nunito"/>
              <a:cs typeface="Nunito"/>
              <a:sym typeface="Nunito"/>
            </a:endParaRPr>
          </a:p>
          <a:p>
            <a:pPr indent="-342900" lvl="0" marL="457200" rtl="0" algn="l">
              <a:lnSpc>
                <a:spcPct val="115000"/>
              </a:lnSpc>
              <a:spcBef>
                <a:spcPts val="0"/>
              </a:spcBef>
              <a:spcAft>
                <a:spcPts val="0"/>
              </a:spcAft>
              <a:buClr>
                <a:srgbClr val="000000"/>
              </a:buClr>
              <a:buSzPts val="1800"/>
              <a:buFont typeface="Nunito"/>
              <a:buChar char="●"/>
            </a:pPr>
            <a:r>
              <a:rPr lang="en" sz="1800">
                <a:latin typeface="Nunito"/>
                <a:ea typeface="Nunito"/>
                <a:cs typeface="Nunito"/>
                <a:sym typeface="Nunito"/>
              </a:rPr>
              <a:t>Release</a:t>
            </a:r>
            <a:endParaRPr sz="1800">
              <a:latin typeface="Nunito"/>
              <a:ea typeface="Nunito"/>
              <a:cs typeface="Nunito"/>
              <a:sym typeface="Nunito"/>
            </a:endParaRPr>
          </a:p>
          <a:p>
            <a:pPr indent="-342900" lvl="0" marL="457200" rtl="0" algn="l">
              <a:lnSpc>
                <a:spcPct val="115000"/>
              </a:lnSpc>
              <a:spcBef>
                <a:spcPts val="0"/>
              </a:spcBef>
              <a:spcAft>
                <a:spcPts val="0"/>
              </a:spcAft>
              <a:buClr>
                <a:srgbClr val="000000"/>
              </a:buClr>
              <a:buSzPts val="1800"/>
              <a:buFont typeface="Nunito"/>
              <a:buChar char="●"/>
            </a:pPr>
            <a:r>
              <a:rPr lang="en" sz="1800">
                <a:latin typeface="Nunito"/>
                <a:ea typeface="Nunito"/>
                <a:cs typeface="Nunito"/>
                <a:sym typeface="Nunito"/>
              </a:rPr>
              <a:t>Inbound Feature Requests</a:t>
            </a:r>
            <a:endParaRPr sz="1800">
              <a:latin typeface="Nunito"/>
              <a:ea typeface="Nunito"/>
              <a:cs typeface="Nunito"/>
              <a:sym typeface="Nunito"/>
            </a:endParaRPr>
          </a:p>
          <a:p>
            <a:pPr indent="-317500" lvl="1" marL="914400" rtl="0" algn="l">
              <a:lnSpc>
                <a:spcPct val="115000"/>
              </a:lnSpc>
              <a:spcBef>
                <a:spcPts val="0"/>
              </a:spcBef>
              <a:spcAft>
                <a:spcPts val="0"/>
              </a:spcAft>
              <a:buClr>
                <a:srgbClr val="000000"/>
              </a:buClr>
              <a:buSzPts val="1400"/>
              <a:buFont typeface="Nunito"/>
              <a:buChar char="○"/>
            </a:pPr>
            <a:r>
              <a:rPr lang="en">
                <a:latin typeface="Nunito"/>
                <a:ea typeface="Nunito"/>
                <a:cs typeface="Nunito"/>
                <a:sym typeface="Nunito"/>
              </a:rPr>
              <a:t>Prioritization</a:t>
            </a:r>
            <a:endParaRPr>
              <a:latin typeface="Nunito"/>
              <a:ea typeface="Nunito"/>
              <a:cs typeface="Nunito"/>
              <a:sym typeface="Nunito"/>
            </a:endParaRPr>
          </a:p>
          <a:p>
            <a:pPr indent="-317500" lvl="1" marL="914400" rtl="0" algn="l">
              <a:lnSpc>
                <a:spcPct val="115000"/>
              </a:lnSpc>
              <a:spcBef>
                <a:spcPts val="0"/>
              </a:spcBef>
              <a:spcAft>
                <a:spcPts val="0"/>
              </a:spcAft>
              <a:buClr>
                <a:srgbClr val="000000"/>
              </a:buClr>
              <a:buSzPts val="1400"/>
              <a:buFont typeface="Nunito"/>
              <a:buChar char="○"/>
            </a:pPr>
            <a:r>
              <a:rPr lang="en">
                <a:latin typeface="Nunito"/>
                <a:ea typeface="Nunito"/>
                <a:cs typeface="Nunito"/>
                <a:sym typeface="Nunito"/>
              </a:rPr>
              <a:t>Scoping</a:t>
            </a:r>
            <a:endParaRPr>
              <a:latin typeface="Nunito"/>
              <a:ea typeface="Nunito"/>
              <a:cs typeface="Nunito"/>
              <a:sym typeface="Nunito"/>
            </a:endParaRPr>
          </a:p>
          <a:p>
            <a:pPr indent="-317500" lvl="1" marL="914400" rtl="0" algn="l">
              <a:lnSpc>
                <a:spcPct val="115000"/>
              </a:lnSpc>
              <a:spcBef>
                <a:spcPts val="0"/>
              </a:spcBef>
              <a:spcAft>
                <a:spcPts val="0"/>
              </a:spcAft>
              <a:buClr>
                <a:srgbClr val="000000"/>
              </a:buClr>
              <a:buSzPts val="1400"/>
              <a:buFont typeface="Nunito"/>
              <a:buChar char="○"/>
            </a:pPr>
            <a:r>
              <a:rPr lang="en">
                <a:latin typeface="Nunito"/>
                <a:ea typeface="Nunito"/>
                <a:cs typeface="Nunito"/>
                <a:sym typeface="Nunito"/>
              </a:rPr>
              <a:t>Backlog </a:t>
            </a:r>
            <a:endParaRPr>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8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High level scoping / backlog</a:t>
            </a:r>
            <a:endParaRPr/>
          </a:p>
        </p:txBody>
      </p:sp>
      <p:sp>
        <p:nvSpPr>
          <p:cNvPr id="795" name="Google Shape;795;p80"/>
          <p:cNvSpPr txBox="1"/>
          <p:nvPr>
            <p:ph idx="1" type="subTitle"/>
          </p:nvPr>
        </p:nvSpPr>
        <p:spPr>
          <a:xfrm>
            <a:off x="3043048" y="999350"/>
            <a:ext cx="5756700" cy="3639000"/>
          </a:xfrm>
          <a:prstGeom prst="rect">
            <a:avLst/>
          </a:prstGeom>
        </p:spPr>
        <p:txBody>
          <a:bodyPr anchorCtr="0" anchor="t" bIns="34275" lIns="68575" spcFirstLastPara="1" rIns="68575" wrap="square" tIns="34275">
            <a:noAutofit/>
          </a:bodyPr>
          <a:lstStyle/>
          <a:p>
            <a:pPr indent="-336550" lvl="0" marL="457200" rtl="0" algn="l">
              <a:lnSpc>
                <a:spcPct val="100000"/>
              </a:lnSpc>
              <a:spcBef>
                <a:spcPts val="800"/>
              </a:spcBef>
              <a:spcAft>
                <a:spcPts val="0"/>
              </a:spcAft>
              <a:buSzPts val="1700"/>
              <a:buChar char="●"/>
            </a:pPr>
            <a:r>
              <a:rPr baseline="-25000" lang="en" sz="1700"/>
              <a:t>Scoping should become more collaborative going forwards and timeboxed where possible (design sprints?)</a:t>
            </a:r>
            <a:endParaRPr baseline="-25000" sz="1700"/>
          </a:p>
          <a:p>
            <a:pPr indent="-336550" lvl="0" marL="457200" rtl="0" algn="l">
              <a:lnSpc>
                <a:spcPct val="100000"/>
              </a:lnSpc>
              <a:spcBef>
                <a:spcPts val="1000"/>
              </a:spcBef>
              <a:spcAft>
                <a:spcPts val="0"/>
              </a:spcAft>
              <a:buSzPts val="1700"/>
              <a:buChar char="●"/>
            </a:pPr>
            <a:r>
              <a:rPr baseline="-25000" lang="en" sz="1700"/>
              <a:t>PMs will arrange sessions with Ari to understand the high level problems and then shadow individual team members on specific processes where necessary; as well as carrying out technical and business analysis in the background.</a:t>
            </a:r>
            <a:endParaRPr baseline="-25000" sz="1700"/>
          </a:p>
          <a:p>
            <a:pPr indent="-336550" lvl="0" marL="457200" rtl="0" algn="l">
              <a:lnSpc>
                <a:spcPct val="100000"/>
              </a:lnSpc>
              <a:spcBef>
                <a:spcPts val="1000"/>
              </a:spcBef>
              <a:spcAft>
                <a:spcPts val="0"/>
              </a:spcAft>
              <a:buSzPts val="1700"/>
              <a:buChar char="●"/>
            </a:pPr>
            <a:r>
              <a:rPr baseline="-25000" lang="en" sz="1700"/>
              <a:t>PMs will need to distill their scope into a product backlog on JIRA. This may not be the final version of the scope as engineers may add to it and break it down further.</a:t>
            </a:r>
            <a:endParaRPr baseline="-25000" sz="1700"/>
          </a:p>
          <a:p>
            <a:pPr indent="-336550" lvl="0" marL="457200" rtl="0" algn="l">
              <a:lnSpc>
                <a:spcPct val="100000"/>
              </a:lnSpc>
              <a:spcBef>
                <a:spcPts val="1000"/>
              </a:spcBef>
              <a:spcAft>
                <a:spcPts val="1000"/>
              </a:spcAft>
              <a:buSzPts val="1700"/>
              <a:buChar char="●"/>
            </a:pPr>
            <a:r>
              <a:rPr baseline="-25000" lang="en" sz="1700"/>
              <a:t>The list on Jira will be prioritised on a two weekly basis with Ari ahead of sprint planning.</a:t>
            </a:r>
            <a:endParaRPr baseline="-25000" sz="1700"/>
          </a:p>
        </p:txBody>
      </p:sp>
      <p:pic>
        <p:nvPicPr>
          <p:cNvPr id="796" name="Google Shape;796;p80"/>
          <p:cNvPicPr preferRelativeResize="0"/>
          <p:nvPr/>
        </p:nvPicPr>
        <p:blipFill>
          <a:blip r:embed="rId3">
            <a:alphaModFix/>
          </a:blip>
          <a:stretch>
            <a:fillRect/>
          </a:stretch>
        </p:blipFill>
        <p:spPr>
          <a:xfrm>
            <a:off x="152400" y="961382"/>
            <a:ext cx="2738248" cy="1825498"/>
          </a:xfrm>
          <a:prstGeom prst="rect">
            <a:avLst/>
          </a:prstGeom>
          <a:noFill/>
          <a:ln>
            <a:noFill/>
          </a:ln>
        </p:spPr>
      </p:pic>
      <p:sp>
        <p:nvSpPr>
          <p:cNvPr id="797" name="Google Shape;797;p80"/>
          <p:cNvSpPr/>
          <p:nvPr/>
        </p:nvSpPr>
        <p:spPr>
          <a:xfrm>
            <a:off x="313425" y="2879325"/>
            <a:ext cx="2392800" cy="13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Picture of JIRA backlog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1"/>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Ceremony Calendar</a:t>
            </a:r>
            <a:endParaRPr/>
          </a:p>
        </p:txBody>
      </p:sp>
      <p:graphicFrame>
        <p:nvGraphicFramePr>
          <p:cNvPr id="803" name="Google Shape;803;p81"/>
          <p:cNvGraphicFramePr/>
          <p:nvPr/>
        </p:nvGraphicFramePr>
        <p:xfrm>
          <a:off x="138925" y="903013"/>
          <a:ext cx="3000000" cy="3000000"/>
        </p:xfrm>
        <a:graphic>
          <a:graphicData uri="http://schemas.openxmlformats.org/drawingml/2006/table">
            <a:tbl>
              <a:tblPr>
                <a:noFill/>
                <a:tableStyleId>{698480BC-04E8-4597-90FD-0C1D4725D711}</a:tableStyleId>
              </a:tblPr>
              <a:tblGrid>
                <a:gridCol w="952500"/>
                <a:gridCol w="952500"/>
                <a:gridCol w="952500"/>
                <a:gridCol w="1085850"/>
                <a:gridCol w="1085850"/>
                <a:gridCol w="952500"/>
              </a:tblGrid>
              <a:tr h="200025">
                <a:tc rowSpan="3">
                  <a:txBody>
                    <a:bodyPr/>
                    <a:lstStyle/>
                    <a:p>
                      <a:pPr indent="0" lvl="0" marL="0" rtl="0" algn="ctr">
                        <a:lnSpc>
                          <a:spcPct val="115000"/>
                        </a:lnSpc>
                        <a:spcBef>
                          <a:spcPts val="0"/>
                        </a:spcBef>
                        <a:spcAft>
                          <a:spcPts val="0"/>
                        </a:spcAft>
                        <a:buNone/>
                      </a:pPr>
                      <a:r>
                        <a:rPr b="1" lang="en" sz="1000"/>
                        <a:t>Week 1</a:t>
                      </a:r>
                      <a:endParaRPr b="1" sz="1000"/>
                    </a:p>
                  </a:txBody>
                  <a:tcPr marT="19050" marB="19050" marR="28575" marL="2857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Monday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Tuesday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Wednesday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Thursday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Friday</a:t>
                      </a:r>
                      <a:endParaRPr b="1"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00025">
                <a:tc vMerge="1"/>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lnR cap="flat" cmpd="sng" w="9525">
                      <a:solidFill>
                        <a:srgbClr val="000000"/>
                      </a:solidFill>
                      <a:prstDash val="solid"/>
                      <a:round/>
                      <a:headEnd len="sm" w="sm" type="none"/>
                      <a:tailEnd len="sm" w="sm" type="none"/>
                    </a:lnR>
                    <a:solidFill>
                      <a:srgbClr val="C9DAF8"/>
                    </a:solidFill>
                  </a:tcPr>
                </a:tc>
              </a:tr>
              <a:tr h="200025">
                <a:tc vMerge="1"/>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Prioritization</a:t>
                      </a:r>
                      <a:endParaRPr sz="1000"/>
                    </a:p>
                  </a:txBody>
                  <a:tcPr marT="19050" marB="19050" marR="28575" marL="28575" anchor="b">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000"/>
                        <a:t>Backlog </a:t>
                      </a:r>
                      <a:r>
                        <a:rPr lang="en" sz="1000"/>
                        <a:t>Refinement</a:t>
                      </a:r>
                      <a:endParaRPr sz="1000"/>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Demo</a:t>
                      </a:r>
                      <a:endParaRPr sz="1000"/>
                    </a:p>
                  </a:txBody>
                  <a:tcPr marT="19050" marB="19050" marR="28575" marL="28575" anchor="b">
                    <a:lnB cap="flat" cmpd="sng" w="95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000"/>
                        <a:t>Sprint Retrospective</a:t>
                      </a:r>
                      <a:endParaRPr sz="10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EAD1DC"/>
                    </a:solidFill>
                  </a:tcPr>
                </a:tc>
              </a:tr>
              <a:tr h="200025">
                <a:tc rowSpan="3">
                  <a:txBody>
                    <a:bodyPr/>
                    <a:lstStyle/>
                    <a:p>
                      <a:pPr indent="0" lvl="0" marL="0" rtl="0" algn="ctr">
                        <a:lnSpc>
                          <a:spcPct val="115000"/>
                        </a:lnSpc>
                        <a:spcBef>
                          <a:spcPts val="0"/>
                        </a:spcBef>
                        <a:spcAft>
                          <a:spcPts val="0"/>
                        </a:spcAft>
                        <a:buNone/>
                      </a:pPr>
                      <a:r>
                        <a:rPr b="1" lang="en" sz="1000"/>
                        <a:t>Week 2</a:t>
                      </a:r>
                      <a:endParaRPr b="1" sz="1000"/>
                    </a:p>
                  </a:txBody>
                  <a:tcPr marT="19050" marB="19050" marR="28575" marL="2857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Monday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Tuesday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Wednesday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Thursday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Friday</a:t>
                      </a:r>
                      <a:endParaRPr b="1"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00025">
                <a:tc vMerge="1"/>
                <a:tc>
                  <a:txBody>
                    <a:bodyPr/>
                    <a:lstStyle/>
                    <a:p>
                      <a:pPr indent="0" lvl="0" marL="0" rtl="0" algn="l">
                        <a:lnSpc>
                          <a:spcPct val="115000"/>
                        </a:lnSpc>
                        <a:spcBef>
                          <a:spcPts val="0"/>
                        </a:spcBef>
                        <a:spcAft>
                          <a:spcPts val="0"/>
                        </a:spcAft>
                        <a:buNone/>
                      </a:pPr>
                      <a:r>
                        <a:rPr lang="en" sz="1000"/>
                        <a:t>Sprint Planning</a:t>
                      </a:r>
                      <a:endParaRPr sz="1000"/>
                    </a:p>
                  </a:txBody>
                  <a:tcPr marT="19050" marB="19050" marR="28575" marL="28575" anchor="b">
                    <a:solidFill>
                      <a:srgbClr val="E6B8AF"/>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lnR cap="flat" cmpd="sng" w="9525">
                      <a:solidFill>
                        <a:srgbClr val="000000"/>
                      </a:solidFill>
                      <a:prstDash val="solid"/>
                      <a:round/>
                      <a:headEnd len="sm" w="sm" type="none"/>
                      <a:tailEnd len="sm" w="sm" type="none"/>
                    </a:lnR>
                    <a:solidFill>
                      <a:srgbClr val="C9DAF8"/>
                    </a:solidFill>
                  </a:tcPr>
                </a:tc>
              </a:tr>
              <a:tr h="200025">
                <a:tc vMerge="1"/>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200025">
                <a:tc rowSpan="3">
                  <a:txBody>
                    <a:bodyPr/>
                    <a:lstStyle/>
                    <a:p>
                      <a:pPr indent="0" lvl="0" marL="0" rtl="0" algn="ctr">
                        <a:lnSpc>
                          <a:spcPct val="115000"/>
                        </a:lnSpc>
                        <a:spcBef>
                          <a:spcPts val="0"/>
                        </a:spcBef>
                        <a:spcAft>
                          <a:spcPts val="0"/>
                        </a:spcAft>
                        <a:buNone/>
                      </a:pPr>
                      <a:r>
                        <a:rPr b="1" lang="en" sz="1000"/>
                        <a:t>Week 3</a:t>
                      </a:r>
                      <a:endParaRPr b="1" sz="1000"/>
                    </a:p>
                  </a:txBody>
                  <a:tcPr marT="19050" marB="19050" marR="28575" marL="2857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Monday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Tuesday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Wednesday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Thursday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Friday</a:t>
                      </a:r>
                      <a:endParaRPr b="1"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00025">
                <a:tc vMerge="1"/>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lnR cap="flat" cmpd="sng" w="9525">
                      <a:solidFill>
                        <a:srgbClr val="000000"/>
                      </a:solidFill>
                      <a:prstDash val="solid"/>
                      <a:round/>
                      <a:headEnd len="sm" w="sm" type="none"/>
                      <a:tailEnd len="sm" w="sm" type="none"/>
                    </a:lnR>
                    <a:solidFill>
                      <a:srgbClr val="C9DAF8"/>
                    </a:solidFill>
                  </a:tcPr>
                </a:tc>
              </a:tr>
              <a:tr h="200025">
                <a:tc vMerge="1"/>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Prioritization</a:t>
                      </a:r>
                      <a:endParaRPr sz="1000"/>
                    </a:p>
                  </a:txBody>
                  <a:tcPr marT="19050" marB="19050" marR="28575" marL="28575" anchor="b">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000"/>
                        <a:t>Backlog </a:t>
                      </a:r>
                      <a:r>
                        <a:rPr lang="en" sz="1000"/>
                        <a:t>Refinement</a:t>
                      </a:r>
                      <a:endParaRPr sz="1000"/>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Demo</a:t>
                      </a:r>
                      <a:endParaRPr sz="1000"/>
                    </a:p>
                  </a:txBody>
                  <a:tcPr marT="19050" marB="19050" marR="28575" marL="28575" anchor="b">
                    <a:lnB cap="flat" cmpd="sng" w="95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000"/>
                        <a:t>Sprint Retrospective</a:t>
                      </a:r>
                      <a:endParaRPr sz="10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EAD1DC"/>
                    </a:solidFill>
                  </a:tcPr>
                </a:tc>
              </a:tr>
              <a:tr h="200025">
                <a:tc rowSpan="3">
                  <a:txBody>
                    <a:bodyPr/>
                    <a:lstStyle/>
                    <a:p>
                      <a:pPr indent="0" lvl="0" marL="0" rtl="0" algn="ctr">
                        <a:lnSpc>
                          <a:spcPct val="115000"/>
                        </a:lnSpc>
                        <a:spcBef>
                          <a:spcPts val="0"/>
                        </a:spcBef>
                        <a:spcAft>
                          <a:spcPts val="0"/>
                        </a:spcAft>
                        <a:buNone/>
                      </a:pPr>
                      <a:r>
                        <a:rPr b="1" lang="en" sz="1000"/>
                        <a:t>Week 4</a:t>
                      </a:r>
                      <a:endParaRPr b="1" sz="1000"/>
                    </a:p>
                  </a:txBody>
                  <a:tcPr marT="19050" marB="19050" marR="28575" marL="2857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Monday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Tuesday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Wednesday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Thursday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Friday</a:t>
                      </a:r>
                      <a:endParaRPr b="1"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00025">
                <a:tc vMerge="1"/>
                <a:tc>
                  <a:txBody>
                    <a:bodyPr/>
                    <a:lstStyle/>
                    <a:p>
                      <a:pPr indent="0" lvl="0" marL="0" rtl="0" algn="l">
                        <a:lnSpc>
                          <a:spcPct val="115000"/>
                        </a:lnSpc>
                        <a:spcBef>
                          <a:spcPts val="0"/>
                        </a:spcBef>
                        <a:spcAft>
                          <a:spcPts val="0"/>
                        </a:spcAft>
                        <a:buNone/>
                      </a:pPr>
                      <a:r>
                        <a:rPr lang="en" sz="1000"/>
                        <a:t>Sprint Planning</a:t>
                      </a:r>
                      <a:endParaRPr sz="1000"/>
                    </a:p>
                  </a:txBody>
                  <a:tcPr marT="19050" marB="19050" marR="28575" marL="28575" anchor="b">
                    <a:solidFill>
                      <a:srgbClr val="E6B8AF"/>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lnR cap="flat" cmpd="sng" w="9525">
                      <a:solidFill>
                        <a:srgbClr val="000000"/>
                      </a:solidFill>
                      <a:prstDash val="solid"/>
                      <a:round/>
                      <a:headEnd len="sm" w="sm" type="none"/>
                      <a:tailEnd len="sm" w="sm" type="none"/>
                    </a:lnR>
                    <a:solidFill>
                      <a:srgbClr val="C9DAF8"/>
                    </a:solidFill>
                  </a:tcPr>
                </a:tc>
              </a:tr>
              <a:tr h="200025">
                <a:tc vMerge="1"/>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r h="200025">
                <a:tc rowSpan="3">
                  <a:txBody>
                    <a:bodyPr/>
                    <a:lstStyle/>
                    <a:p>
                      <a:pPr indent="0" lvl="0" marL="0" rtl="0" algn="ctr">
                        <a:lnSpc>
                          <a:spcPct val="115000"/>
                        </a:lnSpc>
                        <a:spcBef>
                          <a:spcPts val="0"/>
                        </a:spcBef>
                        <a:spcAft>
                          <a:spcPts val="0"/>
                        </a:spcAft>
                        <a:buNone/>
                      </a:pPr>
                      <a:r>
                        <a:rPr b="1" lang="en" sz="1000"/>
                        <a:t>Week 5</a:t>
                      </a:r>
                      <a:endParaRPr b="1" sz="1000"/>
                    </a:p>
                  </a:txBody>
                  <a:tcPr marT="19050" marB="19050" marR="28575" marL="28575" anchor="ctr">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Monday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Tuesday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Wednesday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Thursday</a:t>
                      </a:r>
                      <a:endParaRPr b="1" sz="10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b="1" lang="en" sz="1000"/>
                        <a:t>Friday</a:t>
                      </a:r>
                      <a:endParaRPr b="1" sz="10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00025">
                <a:tc vMerge="1"/>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solidFill>
                      <a:srgbClr val="C9DAF8"/>
                    </a:solidFill>
                  </a:tcPr>
                </a:tc>
                <a:tc>
                  <a:txBody>
                    <a:bodyPr/>
                    <a:lstStyle/>
                    <a:p>
                      <a:pPr indent="0" lvl="0" marL="0" rtl="0" algn="l">
                        <a:lnSpc>
                          <a:spcPct val="115000"/>
                        </a:lnSpc>
                        <a:spcBef>
                          <a:spcPts val="0"/>
                        </a:spcBef>
                        <a:spcAft>
                          <a:spcPts val="0"/>
                        </a:spcAft>
                        <a:buNone/>
                      </a:pPr>
                      <a:r>
                        <a:rPr lang="en" sz="1000"/>
                        <a:t>Daily standup</a:t>
                      </a:r>
                      <a:endParaRPr sz="1000"/>
                    </a:p>
                  </a:txBody>
                  <a:tcPr marT="19050" marB="19050" marR="28575" marL="28575" anchor="b">
                    <a:lnR cap="flat" cmpd="sng" w="9525">
                      <a:solidFill>
                        <a:srgbClr val="000000"/>
                      </a:solidFill>
                      <a:prstDash val="solid"/>
                      <a:round/>
                      <a:headEnd len="sm" w="sm" type="none"/>
                      <a:tailEnd len="sm" w="sm" type="none"/>
                    </a:lnR>
                    <a:solidFill>
                      <a:srgbClr val="C9DAF8"/>
                    </a:solidFill>
                  </a:tcPr>
                </a:tc>
              </a:tr>
              <a:tr h="200025">
                <a:tc vMerge="1"/>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Prioritization</a:t>
                      </a:r>
                      <a:endParaRPr sz="1000"/>
                    </a:p>
                  </a:txBody>
                  <a:tcPr marT="19050" marB="19050" marR="28575" marL="28575" anchor="b">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000"/>
                        <a:t>Backlog </a:t>
                      </a:r>
                      <a:r>
                        <a:rPr lang="en" sz="1000"/>
                        <a:t>Refinement</a:t>
                      </a:r>
                      <a:endParaRPr sz="1000"/>
                    </a:p>
                  </a:txBody>
                  <a:tcPr marT="19050" marB="19050" marR="28575" marL="28575" anchor="b">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1000"/>
                        <a:t>Demo</a:t>
                      </a:r>
                      <a:endParaRPr sz="1000"/>
                    </a:p>
                  </a:txBody>
                  <a:tcPr marT="19050" marB="19050" marR="28575" marL="28575" anchor="b">
                    <a:lnB cap="flat" cmpd="sng" w="9525">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 sz="1000"/>
                        <a:t>Sprint Retrospective</a:t>
                      </a:r>
                      <a:endParaRPr sz="10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EAD1DC"/>
                    </a:solidFill>
                  </a:tcPr>
                </a:tc>
              </a:tr>
            </a:tbl>
          </a:graphicData>
        </a:graphic>
      </p:graphicFrame>
      <p:sp>
        <p:nvSpPr>
          <p:cNvPr id="804" name="Google Shape;804;p81"/>
          <p:cNvSpPr txBox="1"/>
          <p:nvPr/>
        </p:nvSpPr>
        <p:spPr>
          <a:xfrm>
            <a:off x="6355325" y="861750"/>
            <a:ext cx="2544900" cy="378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SemiBold"/>
              <a:buAutoNum type="arabicPeriod"/>
            </a:pPr>
            <a:r>
              <a:rPr lang="en" sz="1200">
                <a:highlight>
                  <a:srgbClr val="C9DAF8"/>
                </a:highlight>
                <a:latin typeface="Nunito SemiBold"/>
                <a:ea typeface="Nunito SemiBold"/>
                <a:cs typeface="Nunito SemiBold"/>
                <a:sym typeface="Nunito SemiBold"/>
              </a:rPr>
              <a:t>Daily Standup</a:t>
            </a:r>
            <a:r>
              <a:rPr lang="en" sz="1200">
                <a:latin typeface="Nunito SemiBold"/>
                <a:ea typeface="Nunito SemiBold"/>
                <a:cs typeface="Nunito SemiBold"/>
                <a:sym typeface="Nunito SemiBold"/>
              </a:rPr>
              <a:t> (15 minutes each day) Attendees: Scrum team</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 sz="1200">
                <a:highlight>
                  <a:srgbClr val="FFF2CC"/>
                </a:highlight>
                <a:latin typeface="Nunito SemiBold"/>
                <a:ea typeface="Nunito SemiBold"/>
                <a:cs typeface="Nunito SemiBold"/>
                <a:sym typeface="Nunito SemiBold"/>
              </a:rPr>
              <a:t>Backlog Refinement </a:t>
            </a:r>
            <a:r>
              <a:rPr lang="en" sz="1200">
                <a:latin typeface="Nunito SemiBold"/>
                <a:ea typeface="Nunito SemiBold"/>
                <a:cs typeface="Nunito SemiBold"/>
                <a:sym typeface="Nunito SemiBold"/>
              </a:rPr>
              <a:t>(1 hour, 1 week before new sprint begins) </a:t>
            </a:r>
            <a:r>
              <a:rPr lang="en" sz="1200">
                <a:solidFill>
                  <a:schemeClr val="dk1"/>
                </a:solidFill>
                <a:latin typeface="Nunito SemiBold"/>
                <a:ea typeface="Nunito SemiBold"/>
                <a:cs typeface="Nunito SemiBold"/>
                <a:sym typeface="Nunito SemiBold"/>
              </a:rPr>
              <a:t>Attendees: Scrum team</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 sz="1200">
                <a:highlight>
                  <a:srgbClr val="D9EAD3"/>
                </a:highlight>
                <a:latin typeface="Nunito SemiBold"/>
                <a:ea typeface="Nunito SemiBold"/>
                <a:cs typeface="Nunito SemiBold"/>
                <a:sym typeface="Nunito SemiBold"/>
              </a:rPr>
              <a:t>Demo</a:t>
            </a:r>
            <a:r>
              <a:rPr lang="en" sz="1200">
                <a:latin typeface="Nunito SemiBold"/>
                <a:ea typeface="Nunito SemiBold"/>
                <a:cs typeface="Nunito SemiBold"/>
                <a:sym typeface="Nunito SemiBold"/>
              </a:rPr>
              <a:t>(½ - 1 hour, the day before the end of the sprint) </a:t>
            </a:r>
            <a:r>
              <a:rPr lang="en" sz="1200">
                <a:solidFill>
                  <a:schemeClr val="dk1"/>
                </a:solidFill>
                <a:latin typeface="Nunito SemiBold"/>
                <a:ea typeface="Nunito SemiBold"/>
                <a:cs typeface="Nunito SemiBold"/>
                <a:sym typeface="Nunito SemiBold"/>
              </a:rPr>
              <a:t>Attendees: Scrum team, Business Stakeholders</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 sz="1200">
                <a:highlight>
                  <a:srgbClr val="E6B8AF"/>
                </a:highlight>
                <a:latin typeface="Nunito SemiBold"/>
                <a:ea typeface="Nunito SemiBold"/>
                <a:cs typeface="Nunito SemiBold"/>
                <a:sym typeface="Nunito SemiBold"/>
              </a:rPr>
              <a:t>Sprint Planning</a:t>
            </a:r>
            <a:r>
              <a:rPr lang="en" sz="1200">
                <a:latin typeface="Nunito SemiBold"/>
                <a:ea typeface="Nunito SemiBold"/>
                <a:cs typeface="Nunito SemiBold"/>
                <a:sym typeface="Nunito SemiBold"/>
              </a:rPr>
              <a:t>(</a:t>
            </a:r>
            <a:r>
              <a:rPr lang="en" sz="1200">
                <a:solidFill>
                  <a:schemeClr val="dk1"/>
                </a:solidFill>
                <a:latin typeface="Nunito SemiBold"/>
                <a:ea typeface="Nunito SemiBold"/>
                <a:cs typeface="Nunito SemiBold"/>
                <a:sym typeface="Nunito SemiBold"/>
              </a:rPr>
              <a:t>½ - </a:t>
            </a:r>
            <a:r>
              <a:rPr lang="en" sz="1200">
                <a:solidFill>
                  <a:schemeClr val="dk1"/>
                </a:solidFill>
                <a:latin typeface="Nunito SemiBold"/>
                <a:ea typeface="Nunito SemiBold"/>
                <a:cs typeface="Nunito SemiBold"/>
                <a:sym typeface="Nunito SemiBold"/>
              </a:rPr>
              <a:t>1</a:t>
            </a:r>
            <a:r>
              <a:rPr lang="en" sz="1200">
                <a:solidFill>
                  <a:schemeClr val="dk1"/>
                </a:solidFill>
                <a:latin typeface="Nunito SemiBold"/>
                <a:ea typeface="Nunito SemiBold"/>
                <a:cs typeface="Nunito SemiBold"/>
                <a:sym typeface="Nunito SemiBold"/>
              </a:rPr>
              <a:t> hour, day 1 of new sprint) Attendees: Scrum team</a:t>
            </a:r>
            <a:endParaRPr sz="1200">
              <a:solidFill>
                <a:schemeClr val="dk1"/>
              </a:solidFill>
              <a:latin typeface="Nunito SemiBold"/>
              <a:ea typeface="Nunito SemiBold"/>
              <a:cs typeface="Nunito SemiBold"/>
              <a:sym typeface="Nunito SemiBold"/>
            </a:endParaRPr>
          </a:p>
          <a:p>
            <a:pPr indent="-304800" lvl="0" marL="457200" rtl="0" algn="l">
              <a:spcBef>
                <a:spcPts val="0"/>
              </a:spcBef>
              <a:spcAft>
                <a:spcPts val="0"/>
              </a:spcAft>
              <a:buClr>
                <a:schemeClr val="dk1"/>
              </a:buClr>
              <a:buSzPts val="1200"/>
              <a:buFont typeface="Nunito SemiBold"/>
              <a:buAutoNum type="arabicPeriod"/>
            </a:pPr>
            <a:r>
              <a:rPr lang="en" sz="1200">
                <a:solidFill>
                  <a:schemeClr val="dk1"/>
                </a:solidFill>
                <a:highlight>
                  <a:srgbClr val="F4CCCC"/>
                </a:highlight>
                <a:latin typeface="Nunito SemiBold"/>
                <a:ea typeface="Nunito SemiBold"/>
                <a:cs typeface="Nunito SemiBold"/>
                <a:sym typeface="Nunito SemiBold"/>
              </a:rPr>
              <a:t>Prioritization</a:t>
            </a:r>
            <a:r>
              <a:rPr lang="en" sz="1200">
                <a:solidFill>
                  <a:schemeClr val="dk1"/>
                </a:solidFill>
                <a:latin typeface="Nunito SemiBold"/>
                <a:ea typeface="Nunito SemiBold"/>
                <a:cs typeface="Nunito SemiBold"/>
                <a:sym typeface="Nunito SemiBold"/>
              </a:rPr>
              <a:t>(</a:t>
            </a:r>
            <a:r>
              <a:rPr lang="en" sz="1200">
                <a:solidFill>
                  <a:schemeClr val="dk1"/>
                </a:solidFill>
                <a:latin typeface="Nunito SemiBold"/>
                <a:ea typeface="Nunito SemiBold"/>
                <a:cs typeface="Nunito SemiBold"/>
                <a:sym typeface="Nunito SemiBold"/>
              </a:rPr>
              <a:t>½</a:t>
            </a:r>
            <a:r>
              <a:rPr lang="en" sz="1200">
                <a:solidFill>
                  <a:schemeClr val="dk1"/>
                </a:solidFill>
                <a:latin typeface="Nunito SemiBold"/>
                <a:ea typeface="Nunito SemiBold"/>
                <a:cs typeface="Nunito SemiBold"/>
                <a:sym typeface="Nunito SemiBold"/>
              </a:rPr>
              <a:t> - 1 hour, before backlog Refinement) Attendees: Business Stakeholders, Product team</a:t>
            </a:r>
            <a:endParaRPr sz="1200">
              <a:solidFill>
                <a:schemeClr val="dk1"/>
              </a:solidFill>
              <a:latin typeface="Nunito SemiBold"/>
              <a:ea typeface="Nunito SemiBold"/>
              <a:cs typeface="Nunito SemiBold"/>
              <a:sym typeface="Nunito SemiBold"/>
            </a:endParaRPr>
          </a:p>
          <a:p>
            <a:pPr indent="-304800" lvl="0" marL="457200" rtl="0" algn="l">
              <a:spcBef>
                <a:spcPts val="0"/>
              </a:spcBef>
              <a:spcAft>
                <a:spcPts val="0"/>
              </a:spcAft>
              <a:buClr>
                <a:schemeClr val="dk1"/>
              </a:buClr>
              <a:buSzPts val="1200"/>
              <a:buFont typeface="Nunito SemiBold"/>
              <a:buAutoNum type="arabicPeriod"/>
            </a:pPr>
            <a:r>
              <a:rPr lang="en" sz="1200">
                <a:solidFill>
                  <a:schemeClr val="dk1"/>
                </a:solidFill>
                <a:highlight>
                  <a:srgbClr val="EAD1DC"/>
                </a:highlight>
                <a:latin typeface="Nunito SemiBold"/>
                <a:ea typeface="Nunito SemiBold"/>
                <a:cs typeface="Nunito SemiBold"/>
                <a:sym typeface="Nunito SemiBold"/>
              </a:rPr>
              <a:t>Sprint </a:t>
            </a:r>
            <a:r>
              <a:rPr lang="en" sz="1200">
                <a:solidFill>
                  <a:schemeClr val="dk1"/>
                </a:solidFill>
                <a:highlight>
                  <a:srgbClr val="EAD1DC"/>
                </a:highlight>
                <a:latin typeface="Nunito SemiBold"/>
                <a:ea typeface="Nunito SemiBold"/>
                <a:cs typeface="Nunito SemiBold"/>
                <a:sym typeface="Nunito SemiBold"/>
              </a:rPr>
              <a:t>Retrospective</a:t>
            </a:r>
            <a:r>
              <a:rPr lang="en" sz="1200">
                <a:solidFill>
                  <a:schemeClr val="dk1"/>
                </a:solidFill>
                <a:latin typeface="Nunito SemiBold"/>
                <a:ea typeface="Nunito SemiBold"/>
                <a:cs typeface="Nunito SemiBold"/>
                <a:sym typeface="Nunito SemiBold"/>
              </a:rPr>
              <a:t>(½ hour, last day of the sprint)</a:t>
            </a:r>
            <a:endParaRPr sz="1200">
              <a:solidFill>
                <a:schemeClr val="dk1"/>
              </a:solidFill>
              <a:latin typeface="Nunito SemiBold"/>
              <a:ea typeface="Nunito SemiBold"/>
              <a:cs typeface="Nunito SemiBold"/>
              <a:sym typeface="Nunito SemiBold"/>
            </a:endParaRPr>
          </a:p>
        </p:txBody>
      </p:sp>
      <p:sp>
        <p:nvSpPr>
          <p:cNvPr id="805" name="Google Shape;805;p81"/>
          <p:cNvSpPr txBox="1"/>
          <p:nvPr/>
        </p:nvSpPr>
        <p:spPr>
          <a:xfrm>
            <a:off x="5360400" y="4712625"/>
            <a:ext cx="37836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SemiBold"/>
                <a:ea typeface="Nunito SemiBold"/>
                <a:cs typeface="Nunito SemiBold"/>
                <a:sym typeface="Nunito SemiBold"/>
              </a:rPr>
              <a:t>For more details on each of the agile ceremonies read  </a:t>
            </a:r>
            <a:r>
              <a:rPr lang="en" sz="1100" u="sng">
                <a:solidFill>
                  <a:schemeClr val="hlink"/>
                </a:solidFill>
                <a:latin typeface="Nunito SemiBold"/>
                <a:ea typeface="Nunito SemiBold"/>
                <a:cs typeface="Nunito SemiBold"/>
                <a:sym typeface="Nunito SemiBold"/>
                <a:hlinkClick r:id="rId4"/>
              </a:rPr>
              <a:t>https://www.atlassian.com/agile/scrum/ceremonies</a:t>
            </a:r>
            <a:r>
              <a:rPr lang="en" sz="1100">
                <a:latin typeface="Nunito SemiBold"/>
                <a:ea typeface="Nunito SemiBold"/>
                <a:cs typeface="Nunito SemiBold"/>
                <a:sym typeface="Nunito SemiBold"/>
              </a:rPr>
              <a:t> </a:t>
            </a:r>
            <a:endParaRPr sz="1100">
              <a:latin typeface="Nunito SemiBold"/>
              <a:ea typeface="Nunito SemiBold"/>
              <a:cs typeface="Nunito SemiBold"/>
              <a:sym typeface="Nunito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2"/>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are the ceremonies and what’s the point?</a:t>
            </a:r>
            <a:endParaRPr/>
          </a:p>
        </p:txBody>
      </p:sp>
      <p:graphicFrame>
        <p:nvGraphicFramePr>
          <p:cNvPr id="811" name="Google Shape;811;p82"/>
          <p:cNvGraphicFramePr/>
          <p:nvPr/>
        </p:nvGraphicFramePr>
        <p:xfrm>
          <a:off x="216875" y="857250"/>
          <a:ext cx="3000000" cy="3000000"/>
        </p:xfrm>
        <a:graphic>
          <a:graphicData uri="http://schemas.openxmlformats.org/drawingml/2006/table">
            <a:tbl>
              <a:tblPr>
                <a:noFill/>
                <a:tableStyleId>{52F52C05-228D-4963-83E5-659C375581DD}</a:tableStyleId>
              </a:tblPr>
              <a:tblGrid>
                <a:gridCol w="1742775"/>
                <a:gridCol w="1742775"/>
                <a:gridCol w="1742775"/>
                <a:gridCol w="1742775"/>
                <a:gridCol w="1742775"/>
              </a:tblGrid>
              <a:tr h="381000">
                <a:tc>
                  <a:txBody>
                    <a:bodyPr/>
                    <a:lstStyle/>
                    <a:p>
                      <a:pPr indent="0" lvl="0" marL="0" rtl="0" algn="ctr">
                        <a:spcBef>
                          <a:spcPts val="0"/>
                        </a:spcBef>
                        <a:spcAft>
                          <a:spcPts val="0"/>
                        </a:spcAft>
                        <a:buNone/>
                      </a:pPr>
                      <a:r>
                        <a:rPr lang="en" sz="1200">
                          <a:latin typeface="Nunito"/>
                          <a:ea typeface="Nunito"/>
                          <a:cs typeface="Nunito"/>
                          <a:sym typeface="Nunito"/>
                        </a:rPr>
                        <a:t>Sprint Planning</a:t>
                      </a:r>
                      <a:endParaRPr sz="1200">
                        <a:latin typeface="Nunito"/>
                        <a:ea typeface="Nunito"/>
                        <a:cs typeface="Nunito"/>
                        <a:sym typeface="Nunito"/>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rgbClr val="65D9F8"/>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Daily Stand </a:t>
                      </a:r>
                      <a:r>
                        <a:rPr lang="en" sz="1200">
                          <a:solidFill>
                            <a:schemeClr val="dk1"/>
                          </a:solidFill>
                          <a:latin typeface="Nunito"/>
                          <a:ea typeface="Nunito"/>
                          <a:cs typeface="Nunito"/>
                          <a:sym typeface="Nunito"/>
                        </a:rPr>
                        <a:t>Up</a:t>
                      </a:r>
                      <a:endParaRPr sz="1200">
                        <a:latin typeface="Nunito"/>
                        <a:ea typeface="Nunito"/>
                        <a:cs typeface="Nunito"/>
                        <a:sym typeface="Nunito"/>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rgbClr val="65D9F8"/>
                    </a:solidFill>
                  </a:tcPr>
                </a:tc>
                <a:tc>
                  <a:txBody>
                    <a:bodyPr/>
                    <a:lstStyle/>
                    <a:p>
                      <a:pPr indent="0" lvl="0" marL="0" rtl="0" algn="ctr">
                        <a:spcBef>
                          <a:spcPts val="0"/>
                        </a:spcBef>
                        <a:spcAft>
                          <a:spcPts val="0"/>
                        </a:spcAft>
                        <a:buNone/>
                      </a:pPr>
                      <a:r>
                        <a:rPr lang="en" sz="1200">
                          <a:latin typeface="Nunito"/>
                          <a:ea typeface="Nunito"/>
                          <a:cs typeface="Nunito"/>
                          <a:sym typeface="Nunito"/>
                        </a:rPr>
                        <a:t>Sprint Review</a:t>
                      </a:r>
                      <a:endParaRPr sz="1200">
                        <a:latin typeface="Nunito"/>
                        <a:ea typeface="Nunito"/>
                        <a:cs typeface="Nunito"/>
                        <a:sym typeface="Nunito"/>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rgbClr val="65D9F8"/>
                    </a:solidFill>
                  </a:tcPr>
                </a:tc>
                <a:tc>
                  <a:txBody>
                    <a:bodyPr/>
                    <a:lstStyle/>
                    <a:p>
                      <a:pPr indent="0" lvl="0" marL="0" rtl="0" algn="ctr">
                        <a:spcBef>
                          <a:spcPts val="0"/>
                        </a:spcBef>
                        <a:spcAft>
                          <a:spcPts val="0"/>
                        </a:spcAft>
                        <a:buNone/>
                      </a:pPr>
                      <a:r>
                        <a:rPr lang="en" sz="1200">
                          <a:latin typeface="Nunito"/>
                          <a:ea typeface="Nunito"/>
                          <a:cs typeface="Nunito"/>
                          <a:sym typeface="Nunito"/>
                        </a:rPr>
                        <a:t>Sprint Retrospective</a:t>
                      </a:r>
                      <a:endParaRPr sz="1200">
                        <a:latin typeface="Nunito"/>
                        <a:ea typeface="Nunito"/>
                        <a:cs typeface="Nunito"/>
                        <a:sym typeface="Nunito"/>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rgbClr val="65D9F8"/>
                    </a:solidFill>
                  </a:tcPr>
                </a:tc>
                <a:tc>
                  <a:txBody>
                    <a:bodyPr/>
                    <a:lstStyle/>
                    <a:p>
                      <a:pPr indent="0" lvl="0" marL="0" rtl="0" algn="ctr">
                        <a:spcBef>
                          <a:spcPts val="0"/>
                        </a:spcBef>
                        <a:spcAft>
                          <a:spcPts val="0"/>
                        </a:spcAft>
                        <a:buNone/>
                      </a:pPr>
                      <a:r>
                        <a:rPr lang="en" sz="1200">
                          <a:latin typeface="Nunito"/>
                          <a:ea typeface="Nunito"/>
                          <a:cs typeface="Nunito"/>
                          <a:sym typeface="Nunito"/>
                        </a:rPr>
                        <a:t>Engineering discussion?</a:t>
                      </a:r>
                      <a:endParaRPr sz="1200">
                        <a:latin typeface="Nunito"/>
                        <a:ea typeface="Nunito"/>
                        <a:cs typeface="Nunito"/>
                        <a:sym typeface="Nunito"/>
                      </a:endParaRPr>
                    </a:p>
                  </a:txBody>
                  <a:tcPr marT="91425" marB="91425" marR="91425" marL="91425" anchor="ctr">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rgbClr val="65D9F8"/>
                    </a:solidFill>
                  </a:tcPr>
                </a:tc>
              </a:tr>
              <a:tr h="381000">
                <a:tc>
                  <a:txBody>
                    <a:bodyPr/>
                    <a:lstStyle/>
                    <a:p>
                      <a:pPr indent="0" lvl="0" marL="0" marR="0" rtl="0" algn="l">
                        <a:lnSpc>
                          <a:spcPct val="117377"/>
                        </a:lnSpc>
                        <a:spcBef>
                          <a:spcPts val="117"/>
                        </a:spcBef>
                        <a:spcAft>
                          <a:spcPts val="0"/>
                        </a:spcAft>
                        <a:buNone/>
                      </a:pPr>
                      <a:r>
                        <a:rPr lang="en" sz="900">
                          <a:solidFill>
                            <a:schemeClr val="dk1"/>
                          </a:solidFill>
                          <a:latin typeface="Nunito"/>
                          <a:ea typeface="Nunito"/>
                          <a:cs typeface="Nunito"/>
                          <a:sym typeface="Nunito"/>
                        </a:rPr>
                        <a:t>At the beginning of each Sprint, the Sprint Planning Meeting takes  place. The Product Owner and Scrum Team (with facilitation from  the ScrumMaster) review the Product Backlog, discuss the goals and  context for the items, and the Scrum Team selects the items from the  Product Backlog to commit to complete by the end of the Sprint,  starting at the top of the Product Backlog. </a:t>
                      </a:r>
                      <a:endParaRPr sz="900">
                        <a:solidFill>
                          <a:schemeClr val="dk1"/>
                        </a:solidFill>
                        <a:latin typeface="Nunito"/>
                        <a:ea typeface="Nunito"/>
                        <a:cs typeface="Nunito"/>
                        <a:sym typeface="Nunito"/>
                      </a:endParaRPr>
                    </a:p>
                    <a:p>
                      <a:pPr indent="0" lvl="0" marL="0" marR="0" rtl="0" algn="l">
                        <a:lnSpc>
                          <a:spcPct val="117377"/>
                        </a:lnSpc>
                        <a:spcBef>
                          <a:spcPts val="117"/>
                        </a:spcBef>
                        <a:spcAft>
                          <a:spcPts val="0"/>
                        </a:spcAft>
                        <a:buNone/>
                      </a:pPr>
                      <a:r>
                        <a:rPr lang="en" sz="900">
                          <a:solidFill>
                            <a:schemeClr val="dk1"/>
                          </a:solidFill>
                          <a:latin typeface="Nunito"/>
                          <a:ea typeface="Nunito"/>
                          <a:cs typeface="Nunito"/>
                          <a:sym typeface="Nunito"/>
                        </a:rPr>
                        <a:t>Each item selected from the Product Backlog is designed and then  broken down to a set of individual tasks. </a:t>
                      </a:r>
                      <a:endParaRPr sz="1200">
                        <a:latin typeface="Nunito"/>
                        <a:ea typeface="Nunito"/>
                        <a:cs typeface="Nunito"/>
                        <a:sym typeface="Nunito"/>
                      </a:endParaRPr>
                    </a:p>
                  </a:txBody>
                  <a:tcPr marT="91425" marB="91425" marR="91425" marL="91425">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rgbClr val="F3F3F3"/>
                    </a:solidFill>
                  </a:tcPr>
                </a:tc>
                <a:tc>
                  <a:txBody>
                    <a:bodyPr/>
                    <a:lstStyle/>
                    <a:p>
                      <a:pPr indent="0" lvl="0" marL="0" marR="0" rtl="0" algn="l">
                        <a:lnSpc>
                          <a:spcPct val="117377"/>
                        </a:lnSpc>
                        <a:spcBef>
                          <a:spcPts val="117"/>
                        </a:spcBef>
                        <a:spcAft>
                          <a:spcPts val="0"/>
                        </a:spcAft>
                        <a:buNone/>
                      </a:pPr>
                      <a:r>
                        <a:rPr lang="en" sz="900">
                          <a:solidFill>
                            <a:schemeClr val="dk1"/>
                          </a:solidFill>
                          <a:latin typeface="Nunito"/>
                          <a:ea typeface="Nunito"/>
                          <a:cs typeface="Nunito"/>
                          <a:sym typeface="Nunito"/>
                        </a:rPr>
                        <a:t>Once the Sprint has started, the Scrum Team engages in another of  the key Scrum practices: The Daily Stand-Up Meeting. This is a  short (15 minutes) meeting that happens every workday at  an appointed time. Everyone on the team attends. At this meeting,  the information needed to inspect progress is presented. This  information may result in replanning and further discussions  immediately after the Daily Scrum. </a:t>
                      </a:r>
                      <a:endParaRPr sz="900">
                        <a:solidFill>
                          <a:schemeClr val="dk1"/>
                        </a:solidFill>
                        <a:latin typeface="Nunito"/>
                        <a:ea typeface="Nunito"/>
                        <a:cs typeface="Nunito"/>
                        <a:sym typeface="Nunito"/>
                      </a:endParaRPr>
                    </a:p>
                  </a:txBody>
                  <a:tcPr marT="91425" marB="91425" marR="91425" marL="91425">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rgbClr val="F3F3F3"/>
                    </a:solidFill>
                  </a:tcPr>
                </a:tc>
                <a:tc>
                  <a:txBody>
                    <a:bodyPr/>
                    <a:lstStyle/>
                    <a:p>
                      <a:pPr indent="0" lvl="0" marL="0" marR="0" rtl="0" algn="l">
                        <a:lnSpc>
                          <a:spcPct val="117377"/>
                        </a:lnSpc>
                        <a:spcBef>
                          <a:spcPts val="117"/>
                        </a:spcBef>
                        <a:spcAft>
                          <a:spcPts val="0"/>
                        </a:spcAft>
                        <a:buNone/>
                      </a:pPr>
                      <a:r>
                        <a:rPr lang="en" sz="900">
                          <a:solidFill>
                            <a:schemeClr val="dk1"/>
                          </a:solidFill>
                          <a:latin typeface="Nunito"/>
                          <a:ea typeface="Nunito"/>
                          <a:cs typeface="Nunito"/>
                          <a:sym typeface="Nunito"/>
                        </a:rPr>
                        <a:t>Also known as sprint demo.</a:t>
                      </a:r>
                      <a:endParaRPr sz="900">
                        <a:solidFill>
                          <a:schemeClr val="dk1"/>
                        </a:solidFill>
                        <a:latin typeface="Nunito"/>
                        <a:ea typeface="Nunito"/>
                        <a:cs typeface="Nunito"/>
                        <a:sym typeface="Nunito"/>
                      </a:endParaRPr>
                    </a:p>
                    <a:p>
                      <a:pPr indent="0" lvl="0" marL="0" marR="0" rtl="0" algn="l">
                        <a:lnSpc>
                          <a:spcPct val="117377"/>
                        </a:lnSpc>
                        <a:spcBef>
                          <a:spcPts val="117"/>
                        </a:spcBef>
                        <a:spcAft>
                          <a:spcPts val="0"/>
                        </a:spcAft>
                        <a:buNone/>
                      </a:pPr>
                      <a:r>
                        <a:rPr lang="en" sz="900">
                          <a:solidFill>
                            <a:schemeClr val="dk1"/>
                          </a:solidFill>
                          <a:latin typeface="Nunito"/>
                          <a:ea typeface="Nunito"/>
                          <a:cs typeface="Nunito"/>
                          <a:sym typeface="Nunito"/>
                        </a:rPr>
                        <a:t>After the Sprint ends, there is the Sprint Review, where the Scrum  Team and stakeholder inspect what was done during the Sprint,  discuss it, and figure out what to do next. Present at this meeting are  the Product Owner, Team Members, and ScrumMaster, plus  customers, stakeholders, experts, executives, and anyone else  interested.  </a:t>
                      </a:r>
                      <a:endParaRPr sz="900">
                        <a:solidFill>
                          <a:schemeClr val="dk1"/>
                        </a:solidFill>
                        <a:latin typeface="Nunito"/>
                        <a:ea typeface="Nunito"/>
                        <a:cs typeface="Nunito"/>
                        <a:sym typeface="Nunito"/>
                      </a:endParaRPr>
                    </a:p>
                    <a:p>
                      <a:pPr indent="0" lvl="0" marL="0" marR="0" rtl="0" algn="l">
                        <a:lnSpc>
                          <a:spcPct val="117377"/>
                        </a:lnSpc>
                        <a:spcBef>
                          <a:spcPts val="117"/>
                        </a:spcBef>
                        <a:spcAft>
                          <a:spcPts val="0"/>
                        </a:spcAft>
                        <a:buNone/>
                      </a:pPr>
                      <a:r>
                        <a:t/>
                      </a:r>
                      <a:endParaRPr sz="900">
                        <a:solidFill>
                          <a:schemeClr val="dk1"/>
                        </a:solidFill>
                        <a:latin typeface="Nunito"/>
                        <a:ea typeface="Nunito"/>
                        <a:cs typeface="Nunito"/>
                        <a:sym typeface="Nunito"/>
                      </a:endParaRPr>
                    </a:p>
                  </a:txBody>
                  <a:tcPr marT="91425" marB="91425" marR="91425" marL="91425">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rgbClr val="F3F3F3"/>
                    </a:solidFill>
                  </a:tcPr>
                </a:tc>
                <a:tc>
                  <a:txBody>
                    <a:bodyPr/>
                    <a:lstStyle/>
                    <a:p>
                      <a:pPr indent="0" lvl="0" marL="0" rtl="0" algn="l">
                        <a:lnSpc>
                          <a:spcPct val="117377"/>
                        </a:lnSpc>
                        <a:spcBef>
                          <a:spcPts val="117"/>
                        </a:spcBef>
                        <a:spcAft>
                          <a:spcPts val="0"/>
                        </a:spcAft>
                        <a:buClr>
                          <a:schemeClr val="dk1"/>
                        </a:buClr>
                        <a:buSzPts val="1100"/>
                        <a:buFont typeface="Arial"/>
                        <a:buNone/>
                      </a:pPr>
                      <a:r>
                        <a:rPr lang="en" sz="900">
                          <a:solidFill>
                            <a:schemeClr val="dk1"/>
                          </a:solidFill>
                          <a:latin typeface="Nunito"/>
                          <a:ea typeface="Nunito"/>
                          <a:cs typeface="Nunito"/>
                          <a:sym typeface="Nunito"/>
                        </a:rPr>
                        <a:t>Following the Sprint Review, the team gets together for the Sprint  Retrospective which is an opportunity for the team to discuss what’s  working and what’s not working, and agree on changes to try.</a:t>
                      </a:r>
                      <a:r>
                        <a:rPr lang="en" sz="1100">
                          <a:solidFill>
                            <a:schemeClr val="dk1"/>
                          </a:solidFill>
                          <a:latin typeface="Times New Roman"/>
                          <a:ea typeface="Times New Roman"/>
                          <a:cs typeface="Times New Roman"/>
                          <a:sym typeface="Times New Roman"/>
                        </a:rPr>
                        <a:t> </a:t>
                      </a:r>
                      <a:endParaRPr sz="1200">
                        <a:latin typeface="Nunito"/>
                        <a:ea typeface="Nunito"/>
                        <a:cs typeface="Nunito"/>
                        <a:sym typeface="Nunito"/>
                      </a:endParaRPr>
                    </a:p>
                  </a:txBody>
                  <a:tcPr marT="91425" marB="91425" marR="91425" marL="91425">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rgbClr val="F3F3F3"/>
                    </a:solidFill>
                  </a:tcPr>
                </a:tc>
                <a:tc>
                  <a:txBody>
                    <a:bodyPr/>
                    <a:lstStyle/>
                    <a:p>
                      <a:pPr indent="0" lvl="0" marL="0" marR="0" rtl="0" algn="l">
                        <a:lnSpc>
                          <a:spcPct val="117377"/>
                        </a:lnSpc>
                        <a:spcBef>
                          <a:spcPts val="117"/>
                        </a:spcBef>
                        <a:spcAft>
                          <a:spcPts val="0"/>
                        </a:spcAft>
                        <a:buNone/>
                      </a:pPr>
                      <a:r>
                        <a:rPr lang="en" sz="900">
                          <a:solidFill>
                            <a:schemeClr val="dk1"/>
                          </a:solidFill>
                          <a:latin typeface="Nunito"/>
                          <a:ea typeface="Nunito"/>
                          <a:cs typeface="Nunito"/>
                          <a:sym typeface="Nunito"/>
                        </a:rPr>
                        <a:t>Traditionally part of sprint planning but at KOKO this was being done in advance of sprint planning - a mixture of backlog refinement and tech design </a:t>
                      </a:r>
                      <a:endParaRPr sz="900">
                        <a:solidFill>
                          <a:schemeClr val="dk1"/>
                        </a:solidFill>
                        <a:latin typeface="Nunito"/>
                        <a:ea typeface="Nunito"/>
                        <a:cs typeface="Nunito"/>
                        <a:sym typeface="Nunito"/>
                      </a:endParaRPr>
                    </a:p>
                  </a:txBody>
                  <a:tcPr marT="91425" marB="91425" marR="91425" marL="91425">
                    <a:lnL cap="flat" cmpd="sng" w="114300">
                      <a:solidFill>
                        <a:schemeClr val="lt1"/>
                      </a:solidFill>
                      <a:prstDash val="solid"/>
                      <a:round/>
                      <a:headEnd len="sm" w="sm" type="none"/>
                      <a:tailEnd len="sm" w="sm" type="none"/>
                    </a:lnL>
                    <a:lnR cap="flat" cmpd="sng" w="114300">
                      <a:solidFill>
                        <a:schemeClr val="lt1"/>
                      </a:solidFill>
                      <a:prstDash val="solid"/>
                      <a:round/>
                      <a:headEnd len="sm" w="sm" type="none"/>
                      <a:tailEnd len="sm" w="sm" type="none"/>
                    </a:lnR>
                    <a:lnT cap="flat" cmpd="sng" w="114300">
                      <a:solidFill>
                        <a:schemeClr val="lt1"/>
                      </a:solidFill>
                      <a:prstDash val="solid"/>
                      <a:round/>
                      <a:headEnd len="sm" w="sm" type="none"/>
                      <a:tailEnd len="sm" w="sm" type="none"/>
                    </a:lnT>
                    <a:lnB cap="flat" cmpd="sng" w="114300">
                      <a:solidFill>
                        <a:schemeClr val="lt1"/>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8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Demos</a:t>
            </a:r>
            <a:r>
              <a:rPr lang="en"/>
              <a:t> </a:t>
            </a:r>
            <a:endParaRPr/>
          </a:p>
        </p:txBody>
      </p:sp>
      <p:sp>
        <p:nvSpPr>
          <p:cNvPr id="817" name="Google Shape;817;p83"/>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298450" lvl="0" marL="457200" rtl="0" algn="l">
              <a:spcBef>
                <a:spcPts val="800"/>
              </a:spcBef>
              <a:spcAft>
                <a:spcPts val="0"/>
              </a:spcAft>
              <a:buSzPts val="1100"/>
              <a:buChar char="●"/>
            </a:pPr>
            <a:r>
              <a:rPr lang="en" sz="1100"/>
              <a:t>Demos are intended to demonstrate progress against sprint goals and capture feedback early. </a:t>
            </a:r>
            <a:endParaRPr sz="1100"/>
          </a:p>
          <a:p>
            <a:pPr indent="-298450" lvl="0" marL="457200" rtl="0" algn="l">
              <a:spcBef>
                <a:spcPts val="1000"/>
              </a:spcBef>
              <a:spcAft>
                <a:spcPts val="0"/>
              </a:spcAft>
              <a:buSzPts val="1100"/>
              <a:buChar char="●"/>
            </a:pPr>
            <a:r>
              <a:rPr lang="en" sz="1100"/>
              <a:t>They are no in lieu of PMs working with developers during the sprint.</a:t>
            </a:r>
            <a:endParaRPr sz="1100"/>
          </a:p>
          <a:p>
            <a:pPr indent="-298450" lvl="0" marL="457200" rtl="0" algn="l">
              <a:spcBef>
                <a:spcPts val="1000"/>
              </a:spcBef>
              <a:spcAft>
                <a:spcPts val="0"/>
              </a:spcAft>
              <a:buSzPts val="1100"/>
              <a:buChar char="●"/>
            </a:pPr>
            <a:r>
              <a:rPr lang="en" sz="1100"/>
              <a:t>Demos should form part of every sprint and include at least one key business stakeholder, Ari. </a:t>
            </a:r>
            <a:endParaRPr sz="1100"/>
          </a:p>
          <a:p>
            <a:pPr indent="-298450" lvl="0" marL="457200" rtl="0" algn="l">
              <a:spcBef>
                <a:spcPts val="1000"/>
              </a:spcBef>
              <a:spcAft>
                <a:spcPts val="0"/>
              </a:spcAft>
              <a:buSzPts val="1100"/>
              <a:buChar char="●"/>
            </a:pPr>
            <a:r>
              <a:rPr lang="en" sz="1100"/>
              <a:t>Depending on focus of the software being built in that sprint, the demo invite can be extended to other individuals and teams involved in managing the Agent Network (including and not limited to Ops, Finance, Agent </a:t>
            </a:r>
            <a:r>
              <a:rPr lang="en" sz="1100"/>
              <a:t>Network</a:t>
            </a:r>
            <a:r>
              <a:rPr lang="en" sz="1100"/>
              <a:t>)</a:t>
            </a:r>
            <a:endParaRPr sz="1100"/>
          </a:p>
          <a:p>
            <a:pPr indent="-298450" lvl="0" marL="457200" rtl="0" algn="l">
              <a:spcBef>
                <a:spcPts val="1000"/>
              </a:spcBef>
              <a:spcAft>
                <a:spcPts val="0"/>
              </a:spcAft>
              <a:buSzPts val="1100"/>
              <a:buChar char="●"/>
            </a:pPr>
            <a:r>
              <a:rPr lang="en" sz="1100"/>
              <a:t>All feedback and comments are encouraged during the demo but the demo should not be used to do a detailed requirements gathering session. </a:t>
            </a:r>
            <a:r>
              <a:rPr lang="en" sz="1100"/>
              <a:t>The</a:t>
            </a:r>
            <a:r>
              <a:rPr lang="en" sz="1100"/>
              <a:t> PM involved will arrange a subsequent follow up if this is required.</a:t>
            </a:r>
            <a:endParaRPr sz="1100"/>
          </a:p>
          <a:p>
            <a:pPr indent="-298450" lvl="0" marL="457200" rtl="0" algn="l">
              <a:spcBef>
                <a:spcPts val="1000"/>
              </a:spcBef>
              <a:spcAft>
                <a:spcPts val="0"/>
              </a:spcAft>
              <a:buSzPts val="1100"/>
              <a:buChar char="●"/>
            </a:pPr>
            <a:r>
              <a:rPr lang="en" sz="1100"/>
              <a:t>The demo should be run by software team members, and attended by PMs.</a:t>
            </a:r>
            <a:endParaRPr sz="1100"/>
          </a:p>
          <a:p>
            <a:pPr indent="-298450" lvl="0" marL="457200" rtl="0" algn="l">
              <a:spcBef>
                <a:spcPts val="1000"/>
              </a:spcBef>
              <a:spcAft>
                <a:spcPts val="0"/>
              </a:spcAft>
              <a:buSzPts val="1100"/>
              <a:buChar char="●"/>
            </a:pPr>
            <a:r>
              <a:rPr lang="en" sz="1100"/>
              <a:t>Demos should last no longer than an hour. </a:t>
            </a:r>
            <a:endParaRPr sz="1100"/>
          </a:p>
          <a:p>
            <a:pPr indent="-298450" lvl="0" marL="457200" rtl="0" algn="l">
              <a:spcBef>
                <a:spcPts val="1000"/>
              </a:spcBef>
              <a:spcAft>
                <a:spcPts val="1000"/>
              </a:spcAft>
              <a:buSzPts val="1100"/>
              <a:buChar char="●"/>
            </a:pPr>
            <a:r>
              <a:rPr lang="en" sz="1100"/>
              <a:t>They should not be treated as a detailed training session; business change requirements / feature launch requirements should be driven by the PM.</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8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Releases</a:t>
            </a:r>
            <a:endParaRPr/>
          </a:p>
        </p:txBody>
      </p:sp>
      <p:sp>
        <p:nvSpPr>
          <p:cNvPr id="823" name="Google Shape;823;p84"/>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Sprint testing</a:t>
            </a:r>
            <a:endParaRPr/>
          </a:p>
          <a:p>
            <a:pPr indent="0" lvl="0" marL="0" rtl="0" algn="l">
              <a:spcBef>
                <a:spcPts val="800"/>
              </a:spcBef>
              <a:spcAft>
                <a:spcPts val="0"/>
              </a:spcAft>
              <a:buNone/>
            </a:pPr>
            <a:r>
              <a:rPr lang="en"/>
              <a:t>Feature level testing </a:t>
            </a:r>
            <a:endParaRPr/>
          </a:p>
          <a:p>
            <a:pPr indent="0" lvl="0" marL="0" rtl="0" algn="l">
              <a:spcBef>
                <a:spcPts val="800"/>
              </a:spcBef>
              <a:spcAft>
                <a:spcPts val="0"/>
              </a:spcAft>
              <a:buNone/>
            </a:pPr>
            <a:r>
              <a:rPr lang="en"/>
              <a:t>Backward compatibility and release testing plan</a:t>
            </a:r>
            <a:endParaRPr/>
          </a:p>
          <a:p>
            <a:pPr indent="0" lvl="0" marL="0" rtl="0" algn="l">
              <a:spcBef>
                <a:spcPts val="800"/>
              </a:spcBef>
              <a:spcAft>
                <a:spcPts val="0"/>
              </a:spcAft>
              <a:buNone/>
            </a:pPr>
            <a:r>
              <a:rPr lang="en"/>
              <a:t>Deployment plan including rollback</a:t>
            </a:r>
            <a:endParaRPr/>
          </a:p>
          <a:p>
            <a:pPr indent="0" lvl="0" marL="0" rtl="0" algn="l">
              <a:spcBef>
                <a:spcPts val="800"/>
              </a:spcBef>
              <a:spcAft>
                <a:spcPts val="0"/>
              </a:spcAft>
              <a:buNone/>
            </a:pPr>
            <a:r>
              <a:rPr lang="en"/>
              <a:t>Smoke testing </a:t>
            </a:r>
            <a:endParaRPr/>
          </a:p>
          <a:p>
            <a:pPr indent="0" lvl="0" marL="0" rtl="0" algn="l">
              <a:spcBef>
                <a:spcPts val="8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3"/>
          <p:cNvSpPr txBox="1"/>
          <p:nvPr>
            <p:ph type="title"/>
          </p:nvPr>
        </p:nvSpPr>
        <p:spPr>
          <a:xfrm>
            <a:off x="5378245" y="1725111"/>
            <a:ext cx="2866500" cy="419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Approach and Roadmap</a:t>
            </a:r>
            <a:endParaRPr/>
          </a:p>
        </p:txBody>
      </p:sp>
      <p:sp>
        <p:nvSpPr>
          <p:cNvPr id="398" name="Google Shape;398;p53"/>
          <p:cNvSpPr txBox="1"/>
          <p:nvPr>
            <p:ph idx="1" type="subTitle"/>
          </p:nvPr>
        </p:nvSpPr>
        <p:spPr>
          <a:xfrm>
            <a:off x="5457570" y="2144796"/>
            <a:ext cx="2866500" cy="419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How do we solve this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Agenda for 10th September</a:t>
            </a:r>
            <a:endParaRPr/>
          </a:p>
        </p:txBody>
      </p:sp>
      <p:sp>
        <p:nvSpPr>
          <p:cNvPr id="404" name="Google Shape;404;p54"/>
          <p:cNvSpPr txBox="1"/>
          <p:nvPr/>
        </p:nvSpPr>
        <p:spPr>
          <a:xfrm>
            <a:off x="267025" y="1062950"/>
            <a:ext cx="8463000" cy="432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Nunito SemiBold"/>
              <a:buChar char="●"/>
            </a:pPr>
            <a:r>
              <a:rPr lang="en" sz="1500">
                <a:latin typeface="Nunito SemiBold"/>
                <a:ea typeface="Nunito SemiBold"/>
                <a:cs typeface="Nunito SemiBold"/>
                <a:sym typeface="Nunito SemiBold"/>
              </a:rPr>
              <a:t>The roadmap as it currently stands</a:t>
            </a:r>
            <a:endParaRPr sz="1500">
              <a:latin typeface="Nunito SemiBold"/>
              <a:ea typeface="Nunito SemiBold"/>
              <a:cs typeface="Nunito SemiBold"/>
              <a:sym typeface="Nunito SemiBold"/>
            </a:endParaRPr>
          </a:p>
          <a:p>
            <a:pPr indent="-323850" lvl="0" marL="457200" rtl="0" algn="l">
              <a:spcBef>
                <a:spcPts val="1000"/>
              </a:spcBef>
              <a:spcAft>
                <a:spcPts val="0"/>
              </a:spcAft>
              <a:buClr>
                <a:schemeClr val="dk1"/>
              </a:buClr>
              <a:buSzPts val="1500"/>
              <a:buFont typeface="Nunito SemiBold"/>
              <a:buChar char="●"/>
            </a:pPr>
            <a:r>
              <a:rPr lang="en" sz="1500">
                <a:solidFill>
                  <a:schemeClr val="dk1"/>
                </a:solidFill>
                <a:latin typeface="Nunito SemiBold"/>
                <a:ea typeface="Nunito SemiBold"/>
                <a:cs typeface="Nunito SemiBold"/>
                <a:sym typeface="Nunito SemiBold"/>
              </a:rPr>
              <a:t>What’s next after UVA? </a:t>
            </a:r>
            <a:endParaRPr sz="1500">
              <a:latin typeface="Nunito SemiBold"/>
              <a:ea typeface="Nunito SemiBold"/>
              <a:cs typeface="Nunito SemiBold"/>
              <a:sym typeface="Nunito SemiBold"/>
            </a:endParaRPr>
          </a:p>
          <a:p>
            <a:pPr indent="-323850" lvl="0" marL="457200" rtl="0" algn="l">
              <a:spcBef>
                <a:spcPts val="1000"/>
              </a:spcBef>
              <a:spcAft>
                <a:spcPts val="0"/>
              </a:spcAft>
              <a:buSzPts val="1500"/>
              <a:buFont typeface="Nunito SemiBold"/>
              <a:buChar char="●"/>
            </a:pPr>
            <a:r>
              <a:rPr lang="en" sz="1500">
                <a:latin typeface="Nunito SemiBold"/>
                <a:ea typeface="Nunito SemiBold"/>
                <a:cs typeface="Nunito SemiBold"/>
                <a:sym typeface="Nunito SemiBold"/>
              </a:rPr>
              <a:t>UVA: Targeting week 40 for our first release; what’s in it and how should we plan to do business adoption activities?</a:t>
            </a:r>
            <a:endParaRPr sz="1500">
              <a:latin typeface="Nunito SemiBold"/>
              <a:ea typeface="Nunito SemiBold"/>
              <a:cs typeface="Nunito SemiBold"/>
              <a:sym typeface="Nunito SemiBold"/>
            </a:endParaRPr>
          </a:p>
          <a:p>
            <a:pPr indent="0" lvl="0" marL="457200" rtl="0" algn="l">
              <a:spcBef>
                <a:spcPts val="1000"/>
              </a:spcBef>
              <a:spcAft>
                <a:spcPts val="1000"/>
              </a:spcAft>
              <a:buNone/>
            </a:pPr>
            <a:r>
              <a:t/>
            </a:r>
            <a:endParaRPr sz="15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Agent Roadmap H2 2020</a:t>
            </a:r>
            <a:endParaRPr/>
          </a:p>
        </p:txBody>
      </p:sp>
      <p:cxnSp>
        <p:nvCxnSpPr>
          <p:cNvPr id="410" name="Google Shape;410;p55"/>
          <p:cNvCxnSpPr/>
          <p:nvPr/>
        </p:nvCxnSpPr>
        <p:spPr>
          <a:xfrm flipH="1">
            <a:off x="1077729" y="930202"/>
            <a:ext cx="9000" cy="3487200"/>
          </a:xfrm>
          <a:prstGeom prst="straightConnector1">
            <a:avLst/>
          </a:prstGeom>
          <a:noFill/>
          <a:ln cap="flat" cmpd="sng" w="9525">
            <a:solidFill>
              <a:srgbClr val="999999"/>
            </a:solidFill>
            <a:prstDash val="dash"/>
            <a:round/>
            <a:headEnd len="med" w="med" type="none"/>
            <a:tailEnd len="med" w="med" type="none"/>
          </a:ln>
        </p:spPr>
      </p:cxnSp>
      <p:cxnSp>
        <p:nvCxnSpPr>
          <p:cNvPr id="411" name="Google Shape;411;p55"/>
          <p:cNvCxnSpPr/>
          <p:nvPr/>
        </p:nvCxnSpPr>
        <p:spPr>
          <a:xfrm flipH="1">
            <a:off x="970250" y="4319900"/>
            <a:ext cx="7389900" cy="15600"/>
          </a:xfrm>
          <a:prstGeom prst="straightConnector1">
            <a:avLst/>
          </a:prstGeom>
          <a:noFill/>
          <a:ln cap="flat" cmpd="sng" w="9525">
            <a:solidFill>
              <a:srgbClr val="999999"/>
            </a:solidFill>
            <a:prstDash val="dash"/>
            <a:round/>
            <a:headEnd len="med" w="med" type="none"/>
            <a:tailEnd len="med" w="med" type="none"/>
          </a:ln>
        </p:spPr>
      </p:cxnSp>
      <p:cxnSp>
        <p:nvCxnSpPr>
          <p:cNvPr id="412" name="Google Shape;412;p55"/>
          <p:cNvCxnSpPr/>
          <p:nvPr/>
        </p:nvCxnSpPr>
        <p:spPr>
          <a:xfrm flipH="1">
            <a:off x="2273316" y="930202"/>
            <a:ext cx="9000" cy="3487200"/>
          </a:xfrm>
          <a:prstGeom prst="straightConnector1">
            <a:avLst/>
          </a:prstGeom>
          <a:noFill/>
          <a:ln cap="flat" cmpd="sng" w="9525">
            <a:solidFill>
              <a:srgbClr val="999999"/>
            </a:solidFill>
            <a:prstDash val="dash"/>
            <a:round/>
            <a:headEnd len="med" w="med" type="none"/>
            <a:tailEnd len="med" w="med" type="none"/>
          </a:ln>
        </p:spPr>
      </p:cxnSp>
      <p:cxnSp>
        <p:nvCxnSpPr>
          <p:cNvPr id="413" name="Google Shape;413;p55"/>
          <p:cNvCxnSpPr/>
          <p:nvPr/>
        </p:nvCxnSpPr>
        <p:spPr>
          <a:xfrm flipH="1">
            <a:off x="3532229" y="930202"/>
            <a:ext cx="9000" cy="3487200"/>
          </a:xfrm>
          <a:prstGeom prst="straightConnector1">
            <a:avLst/>
          </a:prstGeom>
          <a:noFill/>
          <a:ln cap="flat" cmpd="sng" w="9525">
            <a:solidFill>
              <a:srgbClr val="999999"/>
            </a:solidFill>
            <a:prstDash val="dash"/>
            <a:round/>
            <a:headEnd len="med" w="med" type="none"/>
            <a:tailEnd len="med" w="med" type="none"/>
          </a:ln>
        </p:spPr>
      </p:cxnSp>
      <p:cxnSp>
        <p:nvCxnSpPr>
          <p:cNvPr id="414" name="Google Shape;414;p55"/>
          <p:cNvCxnSpPr/>
          <p:nvPr/>
        </p:nvCxnSpPr>
        <p:spPr>
          <a:xfrm flipH="1">
            <a:off x="4759479" y="888577"/>
            <a:ext cx="9000" cy="3487200"/>
          </a:xfrm>
          <a:prstGeom prst="straightConnector1">
            <a:avLst/>
          </a:prstGeom>
          <a:noFill/>
          <a:ln cap="flat" cmpd="sng" w="9525">
            <a:solidFill>
              <a:srgbClr val="999999"/>
            </a:solidFill>
            <a:prstDash val="dash"/>
            <a:round/>
            <a:headEnd len="med" w="med" type="none"/>
            <a:tailEnd len="med" w="med" type="none"/>
          </a:ln>
        </p:spPr>
      </p:cxnSp>
      <p:cxnSp>
        <p:nvCxnSpPr>
          <p:cNvPr id="415" name="Google Shape;415;p55"/>
          <p:cNvCxnSpPr/>
          <p:nvPr/>
        </p:nvCxnSpPr>
        <p:spPr>
          <a:xfrm flipH="1">
            <a:off x="7213979" y="888577"/>
            <a:ext cx="9000" cy="3487200"/>
          </a:xfrm>
          <a:prstGeom prst="straightConnector1">
            <a:avLst/>
          </a:prstGeom>
          <a:noFill/>
          <a:ln cap="flat" cmpd="sng" w="9525">
            <a:solidFill>
              <a:srgbClr val="999999"/>
            </a:solidFill>
            <a:prstDash val="dash"/>
            <a:round/>
            <a:headEnd len="med" w="med" type="none"/>
            <a:tailEnd len="med" w="med" type="none"/>
          </a:ln>
        </p:spPr>
      </p:cxnSp>
      <p:cxnSp>
        <p:nvCxnSpPr>
          <p:cNvPr id="416" name="Google Shape;416;p55"/>
          <p:cNvCxnSpPr/>
          <p:nvPr/>
        </p:nvCxnSpPr>
        <p:spPr>
          <a:xfrm flipH="1">
            <a:off x="5986729" y="930202"/>
            <a:ext cx="9000" cy="3487200"/>
          </a:xfrm>
          <a:prstGeom prst="straightConnector1">
            <a:avLst/>
          </a:prstGeom>
          <a:noFill/>
          <a:ln cap="flat" cmpd="sng" w="9525">
            <a:solidFill>
              <a:srgbClr val="999999"/>
            </a:solidFill>
            <a:prstDash val="dash"/>
            <a:round/>
            <a:headEnd len="med" w="med" type="none"/>
            <a:tailEnd len="med" w="med" type="none"/>
          </a:ln>
        </p:spPr>
      </p:cxnSp>
      <p:sp>
        <p:nvSpPr>
          <p:cNvPr id="417" name="Google Shape;417;p55"/>
          <p:cNvSpPr txBox="1"/>
          <p:nvPr/>
        </p:nvSpPr>
        <p:spPr>
          <a:xfrm>
            <a:off x="801788" y="4299275"/>
            <a:ext cx="4803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SemiBold"/>
                <a:ea typeface="Nunito SemiBold"/>
                <a:cs typeface="Nunito SemiBold"/>
                <a:sym typeface="Nunito SemiBold"/>
              </a:rPr>
              <a:t>Aug</a:t>
            </a:r>
            <a:endParaRPr sz="1100">
              <a:latin typeface="Nunito SemiBold"/>
              <a:ea typeface="Nunito SemiBold"/>
              <a:cs typeface="Nunito SemiBold"/>
              <a:sym typeface="Nunito SemiBold"/>
            </a:endParaRPr>
          </a:p>
        </p:txBody>
      </p:sp>
      <p:sp>
        <p:nvSpPr>
          <p:cNvPr id="418" name="Google Shape;418;p55"/>
          <p:cNvSpPr txBox="1"/>
          <p:nvPr/>
        </p:nvSpPr>
        <p:spPr>
          <a:xfrm>
            <a:off x="2056325" y="4299275"/>
            <a:ext cx="4803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SemiBold"/>
                <a:ea typeface="Nunito SemiBold"/>
                <a:cs typeface="Nunito SemiBold"/>
                <a:sym typeface="Nunito SemiBold"/>
              </a:rPr>
              <a:t>Sept</a:t>
            </a:r>
            <a:endParaRPr sz="1100">
              <a:latin typeface="Nunito SemiBold"/>
              <a:ea typeface="Nunito SemiBold"/>
              <a:cs typeface="Nunito SemiBold"/>
              <a:sym typeface="Nunito SemiBold"/>
            </a:endParaRPr>
          </a:p>
        </p:txBody>
      </p:sp>
      <p:sp>
        <p:nvSpPr>
          <p:cNvPr id="419" name="Google Shape;419;p55"/>
          <p:cNvSpPr txBox="1"/>
          <p:nvPr/>
        </p:nvSpPr>
        <p:spPr>
          <a:xfrm>
            <a:off x="3283575" y="4299275"/>
            <a:ext cx="4803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SemiBold"/>
                <a:ea typeface="Nunito SemiBold"/>
                <a:cs typeface="Nunito SemiBold"/>
                <a:sym typeface="Nunito SemiBold"/>
              </a:rPr>
              <a:t>Oct</a:t>
            </a:r>
            <a:endParaRPr sz="1100">
              <a:latin typeface="Nunito SemiBold"/>
              <a:ea typeface="Nunito SemiBold"/>
              <a:cs typeface="Nunito SemiBold"/>
              <a:sym typeface="Nunito SemiBold"/>
            </a:endParaRPr>
          </a:p>
        </p:txBody>
      </p:sp>
      <p:sp>
        <p:nvSpPr>
          <p:cNvPr id="420" name="Google Shape;420;p55"/>
          <p:cNvSpPr txBox="1"/>
          <p:nvPr/>
        </p:nvSpPr>
        <p:spPr>
          <a:xfrm>
            <a:off x="4535275" y="4299275"/>
            <a:ext cx="4803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SemiBold"/>
                <a:ea typeface="Nunito SemiBold"/>
                <a:cs typeface="Nunito SemiBold"/>
                <a:sym typeface="Nunito SemiBold"/>
              </a:rPr>
              <a:t>Nov</a:t>
            </a:r>
            <a:endParaRPr sz="1100">
              <a:latin typeface="Nunito SemiBold"/>
              <a:ea typeface="Nunito SemiBold"/>
              <a:cs typeface="Nunito SemiBold"/>
              <a:sym typeface="Nunito SemiBold"/>
            </a:endParaRPr>
          </a:p>
        </p:txBody>
      </p:sp>
      <p:sp>
        <p:nvSpPr>
          <p:cNvPr id="421" name="Google Shape;421;p55"/>
          <p:cNvSpPr txBox="1"/>
          <p:nvPr/>
        </p:nvSpPr>
        <p:spPr>
          <a:xfrm>
            <a:off x="5762538" y="4299275"/>
            <a:ext cx="4803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SemiBold"/>
                <a:ea typeface="Nunito SemiBold"/>
                <a:cs typeface="Nunito SemiBold"/>
                <a:sym typeface="Nunito SemiBold"/>
              </a:rPr>
              <a:t>Dec</a:t>
            </a:r>
            <a:endParaRPr sz="1100">
              <a:latin typeface="Nunito SemiBold"/>
              <a:ea typeface="Nunito SemiBold"/>
              <a:cs typeface="Nunito SemiBold"/>
              <a:sym typeface="Nunito SemiBold"/>
            </a:endParaRPr>
          </a:p>
        </p:txBody>
      </p:sp>
      <p:sp>
        <p:nvSpPr>
          <p:cNvPr id="422" name="Google Shape;422;p55"/>
          <p:cNvSpPr txBox="1"/>
          <p:nvPr/>
        </p:nvSpPr>
        <p:spPr>
          <a:xfrm>
            <a:off x="6902075" y="4299275"/>
            <a:ext cx="10212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Nunito SemiBold"/>
                <a:ea typeface="Nunito SemiBold"/>
                <a:cs typeface="Nunito SemiBold"/>
                <a:sym typeface="Nunito SemiBold"/>
              </a:rPr>
              <a:t>Jan 2021(TBD)</a:t>
            </a:r>
            <a:endParaRPr sz="1100">
              <a:latin typeface="Nunito SemiBold"/>
              <a:ea typeface="Nunito SemiBold"/>
              <a:cs typeface="Nunito SemiBold"/>
              <a:sym typeface="Nunito SemiBold"/>
            </a:endParaRPr>
          </a:p>
        </p:txBody>
      </p:sp>
      <p:sp>
        <p:nvSpPr>
          <p:cNvPr id="423" name="Google Shape;423;p55"/>
          <p:cNvSpPr/>
          <p:nvPr/>
        </p:nvSpPr>
        <p:spPr>
          <a:xfrm>
            <a:off x="1730898" y="3656175"/>
            <a:ext cx="1345800" cy="516300"/>
          </a:xfrm>
          <a:prstGeom prst="rect">
            <a:avLst/>
          </a:prstGeom>
          <a:solidFill>
            <a:srgbClr val="00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5"/>
          <p:cNvSpPr txBox="1"/>
          <p:nvPr/>
        </p:nvSpPr>
        <p:spPr>
          <a:xfrm>
            <a:off x="1912179" y="3769376"/>
            <a:ext cx="10212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Nunito"/>
                <a:ea typeface="Nunito"/>
                <a:cs typeface="Nunito"/>
                <a:sym typeface="Nunito"/>
                <a:hlinkClick r:id="rId3"/>
              </a:rPr>
              <a:t>Data Migration</a:t>
            </a:r>
            <a:endParaRPr sz="900">
              <a:latin typeface="Nunito"/>
              <a:ea typeface="Nunito"/>
              <a:cs typeface="Nunito"/>
              <a:sym typeface="Nunito"/>
            </a:endParaRPr>
          </a:p>
        </p:txBody>
      </p:sp>
      <p:sp>
        <p:nvSpPr>
          <p:cNvPr id="425" name="Google Shape;425;p55"/>
          <p:cNvSpPr/>
          <p:nvPr/>
        </p:nvSpPr>
        <p:spPr>
          <a:xfrm>
            <a:off x="1730899" y="3013075"/>
            <a:ext cx="1345800" cy="516300"/>
          </a:xfrm>
          <a:prstGeom prst="rect">
            <a:avLst/>
          </a:prstGeom>
          <a:solidFill>
            <a:srgbClr val="00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5"/>
          <p:cNvSpPr txBox="1"/>
          <p:nvPr/>
        </p:nvSpPr>
        <p:spPr>
          <a:xfrm>
            <a:off x="1969664" y="3032024"/>
            <a:ext cx="10212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Nunito"/>
                <a:ea typeface="Nunito"/>
                <a:cs typeface="Nunito"/>
                <a:sym typeface="Nunito"/>
                <a:hlinkClick r:id="rId4"/>
              </a:rPr>
              <a:t>Agent page on KOKO Admin</a:t>
            </a:r>
            <a:endParaRPr sz="800">
              <a:latin typeface="Nunito"/>
              <a:ea typeface="Nunito"/>
              <a:cs typeface="Nunito"/>
              <a:sym typeface="Nunito"/>
            </a:endParaRPr>
          </a:p>
        </p:txBody>
      </p:sp>
      <p:sp>
        <p:nvSpPr>
          <p:cNvPr id="427" name="Google Shape;427;p55"/>
          <p:cNvSpPr/>
          <p:nvPr/>
        </p:nvSpPr>
        <p:spPr>
          <a:xfrm>
            <a:off x="1730900" y="2369975"/>
            <a:ext cx="1345800" cy="516300"/>
          </a:xfrm>
          <a:prstGeom prst="rect">
            <a:avLst/>
          </a:prstGeom>
          <a:solidFill>
            <a:srgbClr val="00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5"/>
          <p:cNvSpPr txBox="1"/>
          <p:nvPr/>
        </p:nvSpPr>
        <p:spPr>
          <a:xfrm>
            <a:off x="1876394" y="2370382"/>
            <a:ext cx="9123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Nunito"/>
                <a:ea typeface="Nunito"/>
                <a:cs typeface="Nunito"/>
                <a:sym typeface="Nunito"/>
                <a:hlinkClick r:id="rId5"/>
              </a:rPr>
              <a:t>Search Agents on KOKO Admin</a:t>
            </a:r>
            <a:endParaRPr sz="800">
              <a:latin typeface="Nunito"/>
              <a:ea typeface="Nunito"/>
              <a:cs typeface="Nunito"/>
              <a:sym typeface="Nunito"/>
            </a:endParaRPr>
          </a:p>
        </p:txBody>
      </p:sp>
      <p:sp>
        <p:nvSpPr>
          <p:cNvPr id="429" name="Google Shape;429;p55"/>
          <p:cNvSpPr/>
          <p:nvPr/>
        </p:nvSpPr>
        <p:spPr>
          <a:xfrm>
            <a:off x="6054593" y="2461375"/>
            <a:ext cx="1100400" cy="516300"/>
          </a:xfrm>
          <a:prstGeom prst="rect">
            <a:avLst/>
          </a:prstGeom>
          <a:solidFill>
            <a:srgbClr val="00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Nunito"/>
                <a:ea typeface="Nunito"/>
                <a:cs typeface="Nunito"/>
                <a:sym typeface="Nunito"/>
              </a:rPr>
              <a:t>Decommissioning</a:t>
            </a:r>
            <a:endParaRPr sz="900">
              <a:latin typeface="Nunito"/>
              <a:ea typeface="Nunito"/>
              <a:cs typeface="Nunito"/>
              <a:sym typeface="Nunito"/>
            </a:endParaRPr>
          </a:p>
        </p:txBody>
      </p:sp>
      <p:sp>
        <p:nvSpPr>
          <p:cNvPr id="430" name="Google Shape;430;p55"/>
          <p:cNvSpPr/>
          <p:nvPr/>
        </p:nvSpPr>
        <p:spPr>
          <a:xfrm>
            <a:off x="4424263" y="3665400"/>
            <a:ext cx="849300" cy="516300"/>
          </a:xfrm>
          <a:prstGeom prst="rect">
            <a:avLst/>
          </a:prstGeom>
          <a:solidFill>
            <a:srgbClr val="00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Nunito"/>
                <a:ea typeface="Nunito"/>
                <a:cs typeface="Nunito"/>
                <a:sym typeface="Nunito"/>
                <a:hlinkClick r:id="rId6"/>
              </a:rPr>
              <a:t>Agent &amp; Shop creation</a:t>
            </a:r>
            <a:endParaRPr/>
          </a:p>
        </p:txBody>
      </p:sp>
      <p:sp>
        <p:nvSpPr>
          <p:cNvPr id="431" name="Google Shape;431;p55"/>
          <p:cNvSpPr/>
          <p:nvPr/>
        </p:nvSpPr>
        <p:spPr>
          <a:xfrm>
            <a:off x="6065227" y="3058775"/>
            <a:ext cx="1110900" cy="516300"/>
          </a:xfrm>
          <a:prstGeom prst="rect">
            <a:avLst/>
          </a:prstGeom>
          <a:solidFill>
            <a:srgbClr val="00E5E5"/>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u="sng">
                <a:solidFill>
                  <a:schemeClr val="hlink"/>
                </a:solidFill>
                <a:latin typeface="Nunito"/>
                <a:ea typeface="Nunito"/>
                <a:cs typeface="Nunito"/>
                <a:sym typeface="Nunito"/>
                <a:hlinkClick r:id="rId7"/>
              </a:rPr>
              <a:t>Entity Status transitioning</a:t>
            </a:r>
            <a:endParaRPr sz="800">
              <a:solidFill>
                <a:schemeClr val="dk1"/>
              </a:solidFill>
              <a:latin typeface="Nunito"/>
              <a:ea typeface="Nunito"/>
              <a:cs typeface="Nunito"/>
              <a:sym typeface="Nunito"/>
            </a:endParaRPr>
          </a:p>
        </p:txBody>
      </p:sp>
      <p:sp>
        <p:nvSpPr>
          <p:cNvPr id="432" name="Google Shape;432;p55"/>
          <p:cNvSpPr/>
          <p:nvPr/>
        </p:nvSpPr>
        <p:spPr>
          <a:xfrm>
            <a:off x="5317262" y="3656175"/>
            <a:ext cx="748200" cy="516300"/>
          </a:xfrm>
          <a:prstGeom prst="rect">
            <a:avLst/>
          </a:prstGeom>
          <a:solidFill>
            <a:srgbClr val="00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Nunito"/>
                <a:ea typeface="Nunito"/>
                <a:cs typeface="Nunito"/>
                <a:sym typeface="Nunito"/>
                <a:hlinkClick r:id="rId8"/>
              </a:rPr>
              <a:t>Agent task managemnt</a:t>
            </a:r>
            <a:r>
              <a:rPr lang="en" sz="1500"/>
              <a:t> </a:t>
            </a:r>
            <a:endParaRPr sz="1500"/>
          </a:p>
        </p:txBody>
      </p:sp>
      <p:grpSp>
        <p:nvGrpSpPr>
          <p:cNvPr id="433" name="Google Shape;433;p55"/>
          <p:cNvGrpSpPr/>
          <p:nvPr/>
        </p:nvGrpSpPr>
        <p:grpSpPr>
          <a:xfrm>
            <a:off x="6107277" y="3664700"/>
            <a:ext cx="2206465" cy="499200"/>
            <a:chOff x="5486888" y="3095950"/>
            <a:chExt cx="1048800" cy="499200"/>
          </a:xfrm>
        </p:grpSpPr>
        <p:sp>
          <p:nvSpPr>
            <p:cNvPr id="434" name="Google Shape;434;p55"/>
            <p:cNvSpPr/>
            <p:nvPr/>
          </p:nvSpPr>
          <p:spPr>
            <a:xfrm>
              <a:off x="5486888" y="3095950"/>
              <a:ext cx="1048800" cy="499200"/>
            </a:xfrm>
            <a:prstGeom prst="rect">
              <a:avLst/>
            </a:prstGeom>
            <a:solidFill>
              <a:srgbClr val="00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435" name="Google Shape;435;p55"/>
            <p:cNvSpPr txBox="1"/>
            <p:nvPr/>
          </p:nvSpPr>
          <p:spPr>
            <a:xfrm>
              <a:off x="5582753" y="3206013"/>
              <a:ext cx="861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Nunito"/>
                  <a:ea typeface="Nunito"/>
                  <a:cs typeface="Nunito"/>
                  <a:sym typeface="Nunito"/>
                  <a:hlinkClick r:id="rId9"/>
                </a:rPr>
                <a:t>Improved KP Deployment</a:t>
              </a:r>
              <a:endParaRPr sz="700">
                <a:latin typeface="Nunito"/>
                <a:ea typeface="Nunito"/>
                <a:cs typeface="Nunito"/>
                <a:sym typeface="Nunito"/>
              </a:endParaRPr>
            </a:p>
          </p:txBody>
        </p:sp>
      </p:grpSp>
      <p:sp>
        <p:nvSpPr>
          <p:cNvPr id="436" name="Google Shape;436;p55"/>
          <p:cNvSpPr/>
          <p:nvPr/>
        </p:nvSpPr>
        <p:spPr>
          <a:xfrm>
            <a:off x="5300" y="1220400"/>
            <a:ext cx="948900" cy="30654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5"/>
          <p:cNvSpPr txBox="1"/>
          <p:nvPr/>
        </p:nvSpPr>
        <p:spPr>
          <a:xfrm>
            <a:off x="47000" y="2260100"/>
            <a:ext cx="907200" cy="12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Nunito"/>
                <a:ea typeface="Nunito"/>
                <a:cs typeface="Nunito"/>
                <a:sym typeface="Nunito"/>
              </a:rPr>
              <a:t>&gt; Ease of access to agent related data</a:t>
            </a:r>
            <a:endParaRPr i="1" sz="900">
              <a:latin typeface="Nunito"/>
              <a:ea typeface="Nunito"/>
              <a:cs typeface="Nunito"/>
              <a:sym typeface="Nunito"/>
            </a:endParaRPr>
          </a:p>
          <a:p>
            <a:pPr indent="0" lvl="0" marL="0" rtl="0" algn="l">
              <a:spcBef>
                <a:spcPts val="0"/>
              </a:spcBef>
              <a:spcAft>
                <a:spcPts val="0"/>
              </a:spcAft>
              <a:buNone/>
            </a:pPr>
            <a:r>
              <a:rPr i="1" lang="en" sz="900">
                <a:latin typeface="Nunito"/>
                <a:ea typeface="Nunito"/>
                <a:cs typeface="Nunito"/>
                <a:sym typeface="Nunito"/>
              </a:rPr>
              <a:t>&gt; Stop the reliance of spreadsheets to capture agent related data</a:t>
            </a:r>
            <a:endParaRPr i="1" sz="900">
              <a:latin typeface="Nunito"/>
              <a:ea typeface="Nunito"/>
              <a:cs typeface="Nunito"/>
              <a:sym typeface="Nunito"/>
            </a:endParaRPr>
          </a:p>
          <a:p>
            <a:pPr indent="0" lvl="0" marL="0" rtl="0" algn="l">
              <a:spcBef>
                <a:spcPts val="0"/>
              </a:spcBef>
              <a:spcAft>
                <a:spcPts val="0"/>
              </a:spcAft>
              <a:buNone/>
            </a:pPr>
            <a:r>
              <a:rPr i="1" lang="en" sz="900">
                <a:latin typeface="Nunito"/>
                <a:ea typeface="Nunito"/>
                <a:cs typeface="Nunito"/>
                <a:sym typeface="Nunito"/>
              </a:rPr>
              <a:t>&gt; Reduce Odoo license cost</a:t>
            </a:r>
            <a:endParaRPr i="1" sz="900">
              <a:latin typeface="Nunito"/>
              <a:ea typeface="Nunito"/>
              <a:cs typeface="Nunito"/>
              <a:sym typeface="Nunito"/>
            </a:endParaRPr>
          </a:p>
        </p:txBody>
      </p:sp>
      <p:sp>
        <p:nvSpPr>
          <p:cNvPr id="438" name="Google Shape;438;p55"/>
          <p:cNvSpPr txBox="1"/>
          <p:nvPr/>
        </p:nvSpPr>
        <p:spPr>
          <a:xfrm>
            <a:off x="5300" y="1220400"/>
            <a:ext cx="948900" cy="6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Nunito"/>
                <a:ea typeface="Nunito"/>
                <a:cs typeface="Nunito"/>
                <a:sym typeface="Nunito"/>
              </a:rPr>
              <a:t>Main objectives of Unified View of Agent Project</a:t>
            </a:r>
            <a:endParaRPr b="1" sz="1000">
              <a:latin typeface="Nunito"/>
              <a:ea typeface="Nunito"/>
              <a:cs typeface="Nunito"/>
              <a:sym typeface="Nunito"/>
            </a:endParaRPr>
          </a:p>
        </p:txBody>
      </p:sp>
      <p:sp>
        <p:nvSpPr>
          <p:cNvPr id="439" name="Google Shape;439;p55"/>
          <p:cNvSpPr/>
          <p:nvPr/>
        </p:nvSpPr>
        <p:spPr>
          <a:xfrm>
            <a:off x="7381475" y="801407"/>
            <a:ext cx="324600" cy="735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5"/>
          <p:cNvSpPr/>
          <p:nvPr/>
        </p:nvSpPr>
        <p:spPr>
          <a:xfrm>
            <a:off x="7381475" y="1006400"/>
            <a:ext cx="324600" cy="73500"/>
          </a:xfrm>
          <a:prstGeom prst="rect">
            <a:avLst/>
          </a:prstGeom>
          <a:solidFill>
            <a:srgbClr val="00E5E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5"/>
          <p:cNvSpPr txBox="1"/>
          <p:nvPr/>
        </p:nvSpPr>
        <p:spPr>
          <a:xfrm>
            <a:off x="7743225" y="694763"/>
            <a:ext cx="960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Nunito SemiBold"/>
                <a:ea typeface="Nunito SemiBold"/>
                <a:cs typeface="Nunito SemiBold"/>
                <a:sym typeface="Nunito SemiBold"/>
              </a:rPr>
              <a:t>Not Scoped</a:t>
            </a:r>
            <a:endParaRPr sz="600">
              <a:latin typeface="Nunito SemiBold"/>
              <a:ea typeface="Nunito SemiBold"/>
              <a:cs typeface="Nunito SemiBold"/>
              <a:sym typeface="Nunito SemiBold"/>
            </a:endParaRPr>
          </a:p>
        </p:txBody>
      </p:sp>
      <p:sp>
        <p:nvSpPr>
          <p:cNvPr id="442" name="Google Shape;442;p55"/>
          <p:cNvSpPr txBox="1"/>
          <p:nvPr/>
        </p:nvSpPr>
        <p:spPr>
          <a:xfrm>
            <a:off x="7743225" y="874400"/>
            <a:ext cx="1110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Nunito SemiBold"/>
                <a:ea typeface="Nunito SemiBold"/>
                <a:cs typeface="Nunito SemiBold"/>
                <a:sym typeface="Nunito SemiBold"/>
              </a:rPr>
              <a:t>Scope well understood</a:t>
            </a:r>
            <a:endParaRPr sz="600">
              <a:latin typeface="Nunito SemiBold"/>
              <a:ea typeface="Nunito SemiBold"/>
              <a:cs typeface="Nunito SemiBold"/>
              <a:sym typeface="Nunito SemiBold"/>
            </a:endParaRPr>
          </a:p>
        </p:txBody>
      </p:sp>
      <p:sp>
        <p:nvSpPr>
          <p:cNvPr id="443" name="Google Shape;443;p55"/>
          <p:cNvSpPr txBox="1"/>
          <p:nvPr/>
        </p:nvSpPr>
        <p:spPr>
          <a:xfrm>
            <a:off x="7381475" y="554075"/>
            <a:ext cx="324600" cy="1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Nunito SemiBold"/>
                <a:ea typeface="Nunito SemiBold"/>
                <a:cs typeface="Nunito SemiBold"/>
                <a:sym typeface="Nunito SemiBold"/>
              </a:rPr>
              <a:t>Key</a:t>
            </a:r>
            <a:endParaRPr sz="100">
              <a:latin typeface="Nunito SemiBold"/>
              <a:ea typeface="Nunito SemiBold"/>
              <a:cs typeface="Nunito SemiBold"/>
              <a:sym typeface="Nunito SemiBold"/>
            </a:endParaRPr>
          </a:p>
        </p:txBody>
      </p:sp>
      <p:sp>
        <p:nvSpPr>
          <p:cNvPr id="444" name="Google Shape;444;p55"/>
          <p:cNvSpPr/>
          <p:nvPr/>
        </p:nvSpPr>
        <p:spPr>
          <a:xfrm>
            <a:off x="3486625" y="978875"/>
            <a:ext cx="100200" cy="119100"/>
          </a:xfrm>
          <a:prstGeom prst="star6">
            <a:avLst>
              <a:gd fmla="val 50000" name="adj"/>
              <a:gd fmla="val 115470" name="hf"/>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5"/>
          <p:cNvSpPr txBox="1"/>
          <p:nvPr/>
        </p:nvSpPr>
        <p:spPr>
          <a:xfrm>
            <a:off x="3283575" y="1059495"/>
            <a:ext cx="5910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SemiBold"/>
                <a:ea typeface="Nunito SemiBold"/>
                <a:cs typeface="Nunito SemiBold"/>
                <a:sym typeface="Nunito SemiBold"/>
              </a:rPr>
              <a:t>Release</a:t>
            </a:r>
            <a:endParaRPr sz="800">
              <a:latin typeface="Nunito SemiBold"/>
              <a:ea typeface="Nunito SemiBold"/>
              <a:cs typeface="Nunito SemiBold"/>
              <a:sym typeface="Nunito SemiBold"/>
            </a:endParaRPr>
          </a:p>
        </p:txBody>
      </p:sp>
      <p:grpSp>
        <p:nvGrpSpPr>
          <p:cNvPr id="446" name="Google Shape;446;p55"/>
          <p:cNvGrpSpPr/>
          <p:nvPr/>
        </p:nvGrpSpPr>
        <p:grpSpPr>
          <a:xfrm>
            <a:off x="7267341" y="3030138"/>
            <a:ext cx="969111" cy="516300"/>
            <a:chOff x="4610951" y="3719650"/>
            <a:chExt cx="1345800" cy="516300"/>
          </a:xfrm>
        </p:grpSpPr>
        <p:sp>
          <p:nvSpPr>
            <p:cNvPr id="447" name="Google Shape;447;p55"/>
            <p:cNvSpPr/>
            <p:nvPr/>
          </p:nvSpPr>
          <p:spPr>
            <a:xfrm>
              <a:off x="4610951" y="3719650"/>
              <a:ext cx="1345800" cy="516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448" name="Google Shape;448;p55"/>
            <p:cNvSpPr txBox="1"/>
            <p:nvPr/>
          </p:nvSpPr>
          <p:spPr>
            <a:xfrm>
              <a:off x="4632555" y="3729988"/>
              <a:ext cx="1266900" cy="3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Agent product offering changes</a:t>
              </a:r>
              <a:endParaRPr sz="800">
                <a:latin typeface="Nunito"/>
                <a:ea typeface="Nunito"/>
                <a:cs typeface="Nunito"/>
                <a:sym typeface="Nunito"/>
              </a:endParaRPr>
            </a:p>
          </p:txBody>
        </p:sp>
      </p:grpSp>
      <p:sp>
        <p:nvSpPr>
          <p:cNvPr id="449" name="Google Shape;449;p55"/>
          <p:cNvSpPr/>
          <p:nvPr/>
        </p:nvSpPr>
        <p:spPr>
          <a:xfrm>
            <a:off x="4866998" y="3031525"/>
            <a:ext cx="1021200" cy="516300"/>
          </a:xfrm>
          <a:prstGeom prst="rect">
            <a:avLst/>
          </a:prstGeom>
          <a:solidFill>
            <a:srgbClr val="00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Nunito"/>
                <a:ea typeface="Nunito"/>
                <a:cs typeface="Nunito"/>
                <a:sym typeface="Nunito"/>
              </a:rPr>
              <a:t>Agent payments processing</a:t>
            </a:r>
            <a:endParaRPr sz="900">
              <a:latin typeface="Nunito"/>
              <a:ea typeface="Nunito"/>
              <a:cs typeface="Nunito"/>
              <a:sym typeface="Nunito"/>
            </a:endParaRPr>
          </a:p>
        </p:txBody>
      </p:sp>
      <p:sp>
        <p:nvSpPr>
          <p:cNvPr id="450" name="Google Shape;450;p55"/>
          <p:cNvSpPr/>
          <p:nvPr/>
        </p:nvSpPr>
        <p:spPr>
          <a:xfrm>
            <a:off x="7281950" y="1788300"/>
            <a:ext cx="948900" cy="516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Nunito"/>
                <a:ea typeface="Nunito"/>
                <a:cs typeface="Nunito"/>
                <a:sym typeface="Nunito"/>
              </a:rPr>
              <a:t>Custom fields</a:t>
            </a:r>
            <a:endParaRPr sz="900">
              <a:latin typeface="Nunito"/>
              <a:ea typeface="Nunito"/>
              <a:cs typeface="Nunito"/>
              <a:sym typeface="Nunito"/>
            </a:endParaRPr>
          </a:p>
        </p:txBody>
      </p:sp>
      <p:sp>
        <p:nvSpPr>
          <p:cNvPr id="451" name="Google Shape;451;p55"/>
          <p:cNvSpPr/>
          <p:nvPr/>
        </p:nvSpPr>
        <p:spPr>
          <a:xfrm>
            <a:off x="3154088" y="3674713"/>
            <a:ext cx="1235700" cy="516300"/>
          </a:xfrm>
          <a:prstGeom prst="rect">
            <a:avLst/>
          </a:prstGeom>
          <a:solidFill>
            <a:srgbClr val="00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Nunito"/>
                <a:ea typeface="Nunito"/>
                <a:cs typeface="Nunito"/>
                <a:sym typeface="Nunito"/>
              </a:rPr>
              <a:t>Architectural changes</a:t>
            </a:r>
            <a:endParaRPr sz="900">
              <a:latin typeface="Nunito"/>
              <a:ea typeface="Nunito"/>
              <a:cs typeface="Nunito"/>
              <a:sym typeface="Nunito"/>
            </a:endParaRPr>
          </a:p>
        </p:txBody>
      </p:sp>
      <p:sp>
        <p:nvSpPr>
          <p:cNvPr id="452" name="Google Shape;452;p55"/>
          <p:cNvSpPr/>
          <p:nvPr/>
        </p:nvSpPr>
        <p:spPr>
          <a:xfrm>
            <a:off x="7281953" y="2395575"/>
            <a:ext cx="948900" cy="516300"/>
          </a:xfrm>
          <a:prstGeom prst="rect">
            <a:avLst/>
          </a:prstGeom>
          <a:solidFill>
            <a:srgbClr val="00E5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Nunito"/>
                <a:ea typeface="Nunito"/>
                <a:cs typeface="Nunito"/>
                <a:sym typeface="Nunito"/>
              </a:rPr>
              <a:t>Tags</a:t>
            </a:r>
            <a:endParaRPr sz="9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next?</a:t>
            </a:r>
            <a:endParaRPr/>
          </a:p>
        </p:txBody>
      </p:sp>
      <p:sp>
        <p:nvSpPr>
          <p:cNvPr id="458" name="Google Shape;458;p56"/>
          <p:cNvSpPr txBox="1"/>
          <p:nvPr>
            <p:ph idx="1" type="subTitle"/>
          </p:nvPr>
        </p:nvSpPr>
        <p:spPr>
          <a:xfrm>
            <a:off x="344043" y="8469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600"/>
              <a:t>In the next two weeks we need to have a clear view of what we want to take up next:</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p:txBody>
      </p:sp>
      <p:graphicFrame>
        <p:nvGraphicFramePr>
          <p:cNvPr id="459" name="Google Shape;459;p56"/>
          <p:cNvGraphicFramePr/>
          <p:nvPr/>
        </p:nvGraphicFramePr>
        <p:xfrm>
          <a:off x="446425" y="1358100"/>
          <a:ext cx="3000000" cy="3000000"/>
        </p:xfrm>
        <a:graphic>
          <a:graphicData uri="http://schemas.openxmlformats.org/drawingml/2006/table">
            <a:tbl>
              <a:tblPr>
                <a:noFill/>
                <a:tableStyleId>{52F52C05-228D-4963-83E5-659C375581DD}</a:tableStyleId>
              </a:tblPr>
              <a:tblGrid>
                <a:gridCol w="1883575"/>
                <a:gridCol w="2306725"/>
                <a:gridCol w="3244125"/>
              </a:tblGrid>
              <a:tr h="329850">
                <a:tc>
                  <a:txBody>
                    <a:bodyPr/>
                    <a:lstStyle/>
                    <a:p>
                      <a:pPr indent="0" lvl="0" marL="0" rtl="0" algn="l">
                        <a:spcBef>
                          <a:spcPts val="0"/>
                        </a:spcBef>
                        <a:spcAft>
                          <a:spcPts val="0"/>
                        </a:spcAft>
                        <a:buNone/>
                      </a:pPr>
                      <a:r>
                        <a:rPr b="1" lang="en" sz="1100">
                          <a:latin typeface="Nunito"/>
                          <a:ea typeface="Nunito"/>
                          <a:cs typeface="Nunito"/>
                          <a:sym typeface="Nunito"/>
                        </a:rPr>
                        <a:t>Process / Functionality</a:t>
                      </a:r>
                      <a:endParaRPr b="1"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100">
                          <a:latin typeface="Nunito"/>
                          <a:ea typeface="Nunito"/>
                          <a:cs typeface="Nunito"/>
                          <a:sym typeface="Nunito"/>
                        </a:rPr>
                        <a:t>Scope</a:t>
                      </a:r>
                      <a:endParaRPr b="1"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 sz="1100">
                          <a:latin typeface="Nunito"/>
                          <a:ea typeface="Nunito"/>
                          <a:cs typeface="Nunito"/>
                          <a:sym typeface="Nunito"/>
                        </a:rPr>
                        <a:t>Recommendation</a:t>
                      </a:r>
                      <a:endParaRPr b="1" sz="11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100">
                          <a:latin typeface="Nunito"/>
                          <a:ea typeface="Nunito"/>
                          <a:cs typeface="Nunito"/>
                          <a:sym typeface="Nunito"/>
                        </a:rPr>
                        <a:t>Onboarding / Deployment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100">
                          <a:latin typeface="Nunito"/>
                          <a:ea typeface="Nunito"/>
                          <a:cs typeface="Nunito"/>
                          <a:sym typeface="Nunito"/>
                        </a:rPr>
                        <a:t>Needs review</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100">
                          <a:latin typeface="Nunito"/>
                          <a:ea typeface="Nunito"/>
                          <a:cs typeface="Nunito"/>
                          <a:sym typeface="Nunito"/>
                        </a:rPr>
                        <a:t>Accurate entity / shop state is reliant on this being on system</a:t>
                      </a:r>
                      <a:endParaRPr sz="11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100">
                          <a:latin typeface="Nunito"/>
                          <a:ea typeface="Nunito"/>
                          <a:cs typeface="Nunito"/>
                          <a:sym typeface="Nunito"/>
                        </a:rPr>
                        <a:t>Offboarding / Decommissioning</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Nunito"/>
                          <a:ea typeface="Nunito"/>
                          <a:cs typeface="Nunito"/>
                          <a:sym typeface="Nunito"/>
                        </a:rPr>
                        <a:t>Needs review</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100">
                          <a:solidFill>
                            <a:schemeClr val="dk1"/>
                          </a:solidFill>
                          <a:latin typeface="Nunito"/>
                          <a:ea typeface="Nunito"/>
                          <a:cs typeface="Nunito"/>
                          <a:sym typeface="Nunito"/>
                        </a:rPr>
                        <a:t>Accurate e</a:t>
                      </a:r>
                      <a:r>
                        <a:rPr lang="en" sz="1100">
                          <a:solidFill>
                            <a:schemeClr val="dk1"/>
                          </a:solidFill>
                          <a:latin typeface="Nunito"/>
                          <a:ea typeface="Nunito"/>
                          <a:cs typeface="Nunito"/>
                          <a:sym typeface="Nunito"/>
                        </a:rPr>
                        <a:t>ntity / shop state is reliant on this being on system</a:t>
                      </a:r>
                      <a:endParaRPr sz="11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100">
                          <a:latin typeface="Nunito"/>
                          <a:ea typeface="Nunito"/>
                          <a:cs typeface="Nunito"/>
                          <a:sym typeface="Nunito"/>
                        </a:rPr>
                        <a:t>Tags</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100">
                          <a:latin typeface="Nunito"/>
                          <a:ea typeface="Nunito"/>
                          <a:cs typeface="Nunito"/>
                          <a:sym typeface="Nunito"/>
                        </a:rPr>
                        <a:t>Scoped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100">
                          <a:latin typeface="Nunito"/>
                          <a:ea typeface="Nunito"/>
                          <a:cs typeface="Nunito"/>
                          <a:sym typeface="Nunito"/>
                        </a:rPr>
                        <a:t>This can add value for all very quickly; can also be used as a proxy for states e.g. do not fill / has an issue</a:t>
                      </a:r>
                      <a:endParaRPr sz="11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 sz="1100">
                          <a:latin typeface="Nunito"/>
                          <a:ea typeface="Nunito"/>
                          <a:cs typeface="Nunito"/>
                          <a:sym typeface="Nunito"/>
                        </a:rPr>
                        <a:t>Agent Task Management</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100">
                          <a:latin typeface="Nunito"/>
                          <a:ea typeface="Nunito"/>
                          <a:cs typeface="Nunito"/>
                          <a:sym typeface="Nunito"/>
                        </a:rPr>
                        <a:t>Some dependent on other projects but high value items could be taken forwards e.g. knowing a shop visit has taken place</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 sz="1100">
                          <a:latin typeface="Nunito"/>
                          <a:ea typeface="Nunito"/>
                          <a:cs typeface="Nunito"/>
                          <a:sym typeface="Nunito"/>
                        </a:rPr>
                        <a:t>Defer unless we think it would improve agent experience? Because until onboarding / offboarding is there the Agent Network team won’t be fully using UVA?</a:t>
                      </a:r>
                      <a:endParaRPr sz="1100">
                        <a:latin typeface="Nunito"/>
                        <a:ea typeface="Nunito"/>
                        <a:cs typeface="Nunito"/>
                        <a:sym typeface="Nunito"/>
                      </a:endParaRPr>
                    </a:p>
                  </a:txBody>
                  <a:tcPr marT="91425" marB="91425" marR="91425" marL="91425"/>
                </a:tc>
              </a:tr>
            </a:tbl>
          </a:graphicData>
        </a:graphic>
      </p:graphicFrame>
      <p:sp>
        <p:nvSpPr>
          <p:cNvPr id="460" name="Google Shape;460;p56"/>
          <p:cNvSpPr/>
          <p:nvPr/>
        </p:nvSpPr>
        <p:spPr>
          <a:xfrm>
            <a:off x="7990850" y="1935200"/>
            <a:ext cx="323700" cy="2198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6"/>
          <p:cNvSpPr txBox="1"/>
          <p:nvPr/>
        </p:nvSpPr>
        <p:spPr>
          <a:xfrm>
            <a:off x="8314550" y="2462450"/>
            <a:ext cx="8295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SemiBold"/>
                <a:ea typeface="Nunito SemiBold"/>
                <a:cs typeface="Nunito SemiBold"/>
                <a:sym typeface="Nunito SemiBold"/>
              </a:rPr>
              <a:t>Start with </a:t>
            </a:r>
            <a:r>
              <a:rPr lang="en" sz="800">
                <a:latin typeface="Nunito SemiBold"/>
                <a:ea typeface="Nunito SemiBold"/>
                <a:cs typeface="Nunito SemiBold"/>
                <a:sym typeface="Nunito SemiBold"/>
              </a:rPr>
              <a:t>decommissioning</a:t>
            </a:r>
            <a:r>
              <a:rPr lang="en" sz="800">
                <a:latin typeface="Nunito SemiBold"/>
                <a:ea typeface="Nunito SemiBold"/>
                <a:cs typeface="Nunito SemiBold"/>
                <a:sym typeface="Nunito SemiBold"/>
              </a:rPr>
              <a:t> </a:t>
            </a:r>
            <a:endParaRPr sz="800">
              <a:latin typeface="Nunito SemiBold"/>
              <a:ea typeface="Nunito SemiBold"/>
              <a:cs typeface="Nunito SemiBold"/>
              <a:sym typeface="Nunito SemiBold"/>
            </a:endParaRPr>
          </a:p>
          <a:p>
            <a:pPr indent="0" lvl="0" marL="0" rtl="0" algn="l">
              <a:spcBef>
                <a:spcPts val="0"/>
              </a:spcBef>
              <a:spcAft>
                <a:spcPts val="0"/>
              </a:spcAft>
              <a:buNone/>
            </a:pPr>
            <a:r>
              <a:rPr b="1" lang="en" sz="800" u="sng">
                <a:latin typeface="Nunito"/>
                <a:ea typeface="Nunito"/>
                <a:cs typeface="Nunito"/>
                <a:sym typeface="Nunito"/>
              </a:rPr>
              <a:t>or</a:t>
            </a:r>
            <a:r>
              <a:rPr lang="en" sz="800">
                <a:latin typeface="Nunito SemiBold"/>
                <a:ea typeface="Nunito SemiBold"/>
                <a:cs typeface="Nunito SemiBold"/>
                <a:sym typeface="Nunito SemiBold"/>
              </a:rPr>
              <a:t> </a:t>
            </a:r>
            <a:endParaRPr sz="800">
              <a:latin typeface="Nunito SemiBold"/>
              <a:ea typeface="Nunito SemiBold"/>
              <a:cs typeface="Nunito SemiBold"/>
              <a:sym typeface="Nunito SemiBold"/>
            </a:endParaRPr>
          </a:p>
          <a:p>
            <a:pPr indent="0" lvl="0" marL="0" rtl="0" algn="l">
              <a:spcBef>
                <a:spcPts val="0"/>
              </a:spcBef>
              <a:spcAft>
                <a:spcPts val="0"/>
              </a:spcAft>
              <a:buNone/>
            </a:pPr>
            <a:r>
              <a:rPr lang="en" sz="800">
                <a:latin typeface="Nunito SemiBold"/>
                <a:ea typeface="Nunito SemiBold"/>
                <a:cs typeface="Nunito SemiBold"/>
                <a:sym typeface="Nunito SemiBold"/>
              </a:rPr>
              <a:t>tags and high value agent </a:t>
            </a:r>
            <a:r>
              <a:rPr lang="en" sz="800">
                <a:latin typeface="Nunito SemiBold"/>
                <a:ea typeface="Nunito SemiBold"/>
                <a:cs typeface="Nunito SemiBold"/>
                <a:sym typeface="Nunito SemiBold"/>
              </a:rPr>
              <a:t>management</a:t>
            </a:r>
            <a:endParaRPr sz="800">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Architectural</a:t>
            </a:r>
            <a:r>
              <a:rPr lang="en"/>
              <a:t> Changes</a:t>
            </a:r>
            <a:endParaRPr/>
          </a:p>
        </p:txBody>
      </p:sp>
      <p:pic>
        <p:nvPicPr>
          <p:cNvPr id="467" name="Google Shape;467;p57"/>
          <p:cNvPicPr preferRelativeResize="0"/>
          <p:nvPr/>
        </p:nvPicPr>
        <p:blipFill>
          <a:blip r:embed="rId3">
            <a:alphaModFix/>
          </a:blip>
          <a:stretch>
            <a:fillRect/>
          </a:stretch>
        </p:blipFill>
        <p:spPr>
          <a:xfrm>
            <a:off x="1333250" y="656575"/>
            <a:ext cx="5618524" cy="4467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Unified View of Agent</a:t>
            </a:r>
            <a:endParaRPr/>
          </a:p>
        </p:txBody>
      </p:sp>
      <p:sp>
        <p:nvSpPr>
          <p:cNvPr id="473" name="Google Shape;473;p58"/>
          <p:cNvSpPr/>
          <p:nvPr/>
        </p:nvSpPr>
        <p:spPr>
          <a:xfrm>
            <a:off x="369094" y="1450843"/>
            <a:ext cx="1096500" cy="15771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Included </a:t>
            </a:r>
            <a:endParaRPr b="1" i="0" sz="900" u="none" cap="none" strike="noStrike">
              <a:solidFill>
                <a:schemeClr val="dk1"/>
              </a:solidFill>
              <a:latin typeface="Nunito"/>
              <a:ea typeface="Nunito"/>
              <a:cs typeface="Nunito"/>
              <a:sym typeface="Nunito"/>
            </a:endParaRPr>
          </a:p>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In Scope</a:t>
            </a:r>
            <a:endParaRPr b="1" sz="900">
              <a:latin typeface="Nunito"/>
              <a:ea typeface="Nunito"/>
              <a:cs typeface="Nunito"/>
              <a:sym typeface="Nunito"/>
            </a:endParaRPr>
          </a:p>
        </p:txBody>
      </p:sp>
      <p:sp>
        <p:nvSpPr>
          <p:cNvPr id="474" name="Google Shape;474;p58"/>
          <p:cNvSpPr/>
          <p:nvPr/>
        </p:nvSpPr>
        <p:spPr>
          <a:xfrm>
            <a:off x="369094" y="3069931"/>
            <a:ext cx="1096500" cy="819600"/>
          </a:xfrm>
          <a:prstGeom prst="rect">
            <a:avLst/>
          </a:prstGeom>
          <a:solidFill>
            <a:srgbClr val="65D9F8"/>
          </a:solidFill>
          <a:ln>
            <a:noFill/>
          </a:ln>
        </p:spPr>
        <p:txBody>
          <a:bodyPr anchorCtr="0" anchor="ctr" bIns="117875" lIns="0" spcFirstLastPara="1" rIns="0" wrap="square" tIns="117875">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Risks / Considerations</a:t>
            </a:r>
            <a:endParaRPr b="1" sz="900">
              <a:latin typeface="Nunito"/>
              <a:ea typeface="Nunito"/>
              <a:cs typeface="Nunito"/>
              <a:sym typeface="Nunito"/>
            </a:endParaRPr>
          </a:p>
        </p:txBody>
      </p:sp>
      <p:sp>
        <p:nvSpPr>
          <p:cNvPr id="475" name="Google Shape;475;p58"/>
          <p:cNvSpPr/>
          <p:nvPr/>
        </p:nvSpPr>
        <p:spPr>
          <a:xfrm>
            <a:off x="369093" y="935831"/>
            <a:ext cx="1096500" cy="473100"/>
          </a:xfrm>
          <a:prstGeom prst="rect">
            <a:avLst/>
          </a:prstGeom>
          <a:solidFill>
            <a:srgbClr val="65D9F8"/>
          </a:solidFill>
          <a:ln>
            <a:noFill/>
          </a:ln>
        </p:spPr>
        <p:txBody>
          <a:bodyPr anchorCtr="0" anchor="ctr" bIns="183350" lIns="0" spcFirstLastPara="1" rIns="0" wrap="square" tIns="183350">
            <a:noAutofit/>
          </a:bodyPr>
          <a:lstStyle/>
          <a:p>
            <a:pPr indent="0" lvl="0" marL="0" marR="0" rtl="0" algn="ctr">
              <a:lnSpc>
                <a:spcPct val="103033"/>
              </a:lnSpc>
              <a:spcBef>
                <a:spcPts val="0"/>
              </a:spcBef>
              <a:spcAft>
                <a:spcPts val="0"/>
              </a:spcAft>
              <a:buClr>
                <a:schemeClr val="dk1"/>
              </a:buClr>
              <a:buSzPts val="1100"/>
              <a:buFont typeface="Arial"/>
              <a:buNone/>
            </a:pPr>
            <a:r>
              <a:rPr b="1" i="0" lang="en" sz="900" u="none" cap="none" strike="noStrike">
                <a:solidFill>
                  <a:schemeClr val="dk1"/>
                </a:solidFill>
                <a:latin typeface="Nunito"/>
                <a:ea typeface="Nunito"/>
                <a:cs typeface="Nunito"/>
                <a:sym typeface="Nunito"/>
              </a:rPr>
              <a:t>Summary</a:t>
            </a:r>
            <a:endParaRPr b="1" sz="900">
              <a:latin typeface="Nunito"/>
              <a:ea typeface="Nunito"/>
              <a:cs typeface="Nunito"/>
              <a:sym typeface="Nunito"/>
            </a:endParaRPr>
          </a:p>
        </p:txBody>
      </p:sp>
      <p:sp>
        <p:nvSpPr>
          <p:cNvPr id="476" name="Google Shape;476;p58"/>
          <p:cNvSpPr/>
          <p:nvPr/>
        </p:nvSpPr>
        <p:spPr>
          <a:xfrm>
            <a:off x="1556194" y="935831"/>
            <a:ext cx="7176900" cy="473100"/>
          </a:xfrm>
          <a:prstGeom prst="rect">
            <a:avLst/>
          </a:prstGeom>
          <a:noFill/>
          <a:ln>
            <a:noFill/>
          </a:ln>
        </p:spPr>
        <p:txBody>
          <a:bodyPr anchorCtr="0" anchor="ctr" bIns="68575" lIns="0" spcFirstLastPara="1" rIns="0" wrap="square" tIns="68575">
            <a:noAutofit/>
          </a:bodyPr>
          <a:lstStyle/>
          <a:p>
            <a:pPr indent="0" lvl="0" marL="0" marR="0" rtl="0" algn="l">
              <a:lnSpc>
                <a:spcPct val="150000"/>
              </a:lnSpc>
              <a:spcBef>
                <a:spcPts val="0"/>
              </a:spcBef>
              <a:spcAft>
                <a:spcPts val="0"/>
              </a:spcAft>
              <a:buNone/>
            </a:pPr>
            <a:r>
              <a:rPr lang="en" sz="900">
                <a:solidFill>
                  <a:schemeClr val="dk1"/>
                </a:solidFill>
                <a:latin typeface="Nunito"/>
                <a:ea typeface="Nunito"/>
                <a:cs typeface="Nunito"/>
                <a:sym typeface="Nunito"/>
              </a:rPr>
              <a:t>We need to ensure that everyone involved in the agent value chain has a single source of truth for data to drive better service delivery to our agents.</a:t>
            </a:r>
            <a:endParaRPr sz="900">
              <a:solidFill>
                <a:schemeClr val="dk1"/>
              </a:solidFill>
              <a:latin typeface="Nunito"/>
              <a:ea typeface="Nunito"/>
              <a:cs typeface="Nunito"/>
              <a:sym typeface="Nunito"/>
            </a:endParaRPr>
          </a:p>
        </p:txBody>
      </p:sp>
      <p:sp>
        <p:nvSpPr>
          <p:cNvPr id="477" name="Google Shape;477;p58"/>
          <p:cNvSpPr/>
          <p:nvPr/>
        </p:nvSpPr>
        <p:spPr>
          <a:xfrm>
            <a:off x="1597819" y="1450763"/>
            <a:ext cx="7176900" cy="1577100"/>
          </a:xfrm>
          <a:prstGeom prst="rect">
            <a:avLst/>
          </a:prstGeom>
          <a:noFill/>
          <a:ln>
            <a:noFill/>
          </a:ln>
        </p:spPr>
        <p:txBody>
          <a:bodyPr anchorCtr="0" anchor="ctr" bIns="68575" lIns="0" spcFirstLastPara="1" rIns="0" wrap="square" tIns="68575">
            <a:noAutofit/>
          </a:bodyPr>
          <a:lstStyle/>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Unified view of the agent on KOKO Admin for all of the operational and support teams to access agent info.</a:t>
            </a:r>
            <a:endParaRPr sz="900">
              <a:solidFill>
                <a:schemeClr val="dk1"/>
              </a:solidFill>
              <a:latin typeface="Nunito"/>
              <a:ea typeface="Nunito"/>
              <a:cs typeface="Nunito"/>
              <a:sym typeface="Nunito"/>
            </a:endParaRPr>
          </a:p>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Central place to onboard and offboard agents in KOKO Admin.</a:t>
            </a:r>
            <a:endParaRPr sz="900">
              <a:solidFill>
                <a:schemeClr val="dk1"/>
              </a:solidFill>
              <a:latin typeface="Nunito"/>
              <a:ea typeface="Nunito"/>
              <a:cs typeface="Nunito"/>
              <a:sym typeface="Nunito"/>
            </a:endParaRPr>
          </a:p>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Incorporate critical information from spreadsheets into KOKO Admin / Odoo to drive the single source of truth.</a:t>
            </a:r>
            <a:endParaRPr sz="900">
              <a:solidFill>
                <a:schemeClr val="dk1"/>
              </a:solidFill>
              <a:latin typeface="Nunito"/>
              <a:ea typeface="Nunito"/>
              <a:cs typeface="Nunito"/>
              <a:sym typeface="Nunito"/>
            </a:endParaRPr>
          </a:p>
          <a:p>
            <a:pPr indent="-222250" lvl="0" marL="3429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Define the different states an agent, shop or KOKOPoint can be at in the </a:t>
            </a:r>
            <a:r>
              <a:rPr lang="en" sz="900">
                <a:solidFill>
                  <a:schemeClr val="dk1"/>
                </a:solidFill>
                <a:latin typeface="Nunito"/>
                <a:ea typeface="Nunito"/>
                <a:cs typeface="Nunito"/>
                <a:sym typeface="Nunito"/>
              </a:rPr>
              <a:t>life cycle.</a:t>
            </a:r>
            <a:endParaRPr sz="900">
              <a:solidFill>
                <a:schemeClr val="dk1"/>
              </a:solidFill>
              <a:latin typeface="Nunito"/>
              <a:ea typeface="Nunito"/>
              <a:cs typeface="Nunito"/>
              <a:sym typeface="Nunito"/>
            </a:endParaRPr>
          </a:p>
        </p:txBody>
      </p:sp>
      <p:sp>
        <p:nvSpPr>
          <p:cNvPr id="478" name="Google Shape;478;p58"/>
          <p:cNvSpPr/>
          <p:nvPr/>
        </p:nvSpPr>
        <p:spPr>
          <a:xfrm>
            <a:off x="1597819" y="3069938"/>
            <a:ext cx="7135500" cy="819600"/>
          </a:xfrm>
          <a:prstGeom prst="rect">
            <a:avLst/>
          </a:prstGeom>
          <a:noFill/>
          <a:ln>
            <a:noFill/>
          </a:ln>
        </p:spPr>
        <p:txBody>
          <a:bodyPr anchorCtr="0" anchor="ctr" bIns="68575" lIns="0" spcFirstLastPara="1" rIns="0" wrap="square" tIns="68575">
            <a:noAutofit/>
          </a:bodyPr>
          <a:lstStyle/>
          <a:p>
            <a:pPr indent="-146050" lvl="0" marL="17780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We need to ensure that critical information comes out of the spreadsheets that are being used and stop the need to create new spreadsheets. </a:t>
            </a:r>
            <a:endParaRPr sz="900">
              <a:solidFill>
                <a:schemeClr val="dk1"/>
              </a:solidFill>
              <a:latin typeface="Nunito"/>
              <a:ea typeface="Nunito"/>
              <a:cs typeface="Nunito"/>
              <a:sym typeface="Nunito"/>
            </a:endParaRPr>
          </a:p>
        </p:txBody>
      </p:sp>
      <p:sp>
        <p:nvSpPr>
          <p:cNvPr id="479" name="Google Shape;479;p58"/>
          <p:cNvSpPr/>
          <p:nvPr/>
        </p:nvSpPr>
        <p:spPr>
          <a:xfrm>
            <a:off x="4998250" y="3931450"/>
            <a:ext cx="1096500" cy="3219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Size</a:t>
            </a:r>
            <a:endParaRPr b="1" sz="900">
              <a:latin typeface="Nunito"/>
              <a:ea typeface="Nunito"/>
              <a:cs typeface="Nunito"/>
              <a:sym typeface="Nunito"/>
            </a:endParaRPr>
          </a:p>
        </p:txBody>
      </p:sp>
      <p:sp>
        <p:nvSpPr>
          <p:cNvPr id="480" name="Google Shape;480;p58"/>
          <p:cNvSpPr/>
          <p:nvPr/>
        </p:nvSpPr>
        <p:spPr>
          <a:xfrm>
            <a:off x="6206150" y="4001495"/>
            <a:ext cx="2703300" cy="1818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Large</a:t>
            </a:r>
            <a:endParaRPr sz="900">
              <a:solidFill>
                <a:schemeClr val="dk1"/>
              </a:solidFill>
              <a:latin typeface="Nunito"/>
              <a:ea typeface="Nunito"/>
              <a:cs typeface="Nunito"/>
              <a:sym typeface="Nunito"/>
            </a:endParaRPr>
          </a:p>
        </p:txBody>
      </p:sp>
      <p:sp>
        <p:nvSpPr>
          <p:cNvPr id="481" name="Google Shape;481;p58"/>
          <p:cNvSpPr/>
          <p:nvPr/>
        </p:nvSpPr>
        <p:spPr>
          <a:xfrm>
            <a:off x="369094" y="3931444"/>
            <a:ext cx="1096500" cy="382800"/>
          </a:xfrm>
          <a:prstGeom prst="rect">
            <a:avLst/>
          </a:prstGeom>
          <a:solidFill>
            <a:srgbClr val="65D9F8"/>
          </a:solidFill>
          <a:ln>
            <a:noFill/>
          </a:ln>
        </p:spPr>
        <p:txBody>
          <a:bodyPr anchorCtr="0" anchor="ctr" bIns="101200" lIns="0" spcFirstLastPara="1" rIns="0" wrap="square" tIns="101200">
            <a:noAutofit/>
          </a:bodyPr>
          <a:lstStyle/>
          <a:p>
            <a:pPr indent="0" lvl="0" marL="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EXCO</a:t>
            </a:r>
            <a:endParaRPr b="1" sz="900">
              <a:latin typeface="Nunito"/>
              <a:ea typeface="Nunito"/>
              <a:cs typeface="Nunito"/>
              <a:sym typeface="Nunito"/>
            </a:endParaRPr>
          </a:p>
        </p:txBody>
      </p:sp>
      <p:sp>
        <p:nvSpPr>
          <p:cNvPr id="482" name="Google Shape;482;p58"/>
          <p:cNvSpPr/>
          <p:nvPr/>
        </p:nvSpPr>
        <p:spPr>
          <a:xfrm>
            <a:off x="1577006" y="3931444"/>
            <a:ext cx="3246600" cy="2739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Matt/Ari</a:t>
            </a:r>
            <a:endParaRPr sz="900">
              <a:solidFill>
                <a:schemeClr val="dk1"/>
              </a:solidFill>
              <a:latin typeface="Nunito"/>
              <a:ea typeface="Nunito"/>
              <a:cs typeface="Nunito"/>
              <a:sym typeface="Nunito"/>
            </a:endParaRPr>
          </a:p>
        </p:txBody>
      </p:sp>
      <p:sp>
        <p:nvSpPr>
          <p:cNvPr id="483" name="Google Shape;483;p58"/>
          <p:cNvSpPr/>
          <p:nvPr/>
        </p:nvSpPr>
        <p:spPr>
          <a:xfrm>
            <a:off x="6206153" y="4356175"/>
            <a:ext cx="1516500" cy="2739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Delivery</a:t>
            </a:r>
            <a:endParaRPr sz="900">
              <a:solidFill>
                <a:schemeClr val="dk1"/>
              </a:solidFill>
              <a:latin typeface="Nunito"/>
              <a:ea typeface="Nunito"/>
              <a:cs typeface="Nunito"/>
              <a:sym typeface="Nunito"/>
            </a:endParaRPr>
          </a:p>
        </p:txBody>
      </p:sp>
      <p:sp>
        <p:nvSpPr>
          <p:cNvPr id="484" name="Google Shape;484;p58"/>
          <p:cNvSpPr/>
          <p:nvPr/>
        </p:nvSpPr>
        <p:spPr>
          <a:xfrm>
            <a:off x="4998244" y="4301725"/>
            <a:ext cx="1096500" cy="382800"/>
          </a:xfrm>
          <a:prstGeom prst="rect">
            <a:avLst/>
          </a:prstGeom>
          <a:solidFill>
            <a:srgbClr val="65D9F8"/>
          </a:solidFill>
          <a:ln>
            <a:noFill/>
          </a:ln>
        </p:spPr>
        <p:txBody>
          <a:bodyPr anchorCtr="0" anchor="ctr" bIns="101200" lIns="0" spcFirstLastPara="1" rIns="0" wrap="square" tIns="101200">
            <a:noAutofit/>
          </a:bodyPr>
          <a:lstStyle/>
          <a:p>
            <a:pPr indent="0" lvl="0" marL="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Current Phase</a:t>
            </a:r>
            <a:endParaRPr b="1" sz="900">
              <a:latin typeface="Nunito"/>
              <a:ea typeface="Nunito"/>
              <a:cs typeface="Nunito"/>
              <a:sym typeface="Nunito"/>
            </a:endParaRPr>
          </a:p>
        </p:txBody>
      </p:sp>
      <p:sp>
        <p:nvSpPr>
          <p:cNvPr id="485" name="Google Shape;485;p58"/>
          <p:cNvSpPr/>
          <p:nvPr/>
        </p:nvSpPr>
        <p:spPr>
          <a:xfrm>
            <a:off x="369100" y="4356177"/>
            <a:ext cx="1096500" cy="273900"/>
          </a:xfrm>
          <a:prstGeom prst="rect">
            <a:avLst/>
          </a:prstGeom>
          <a:solidFill>
            <a:srgbClr val="65D9F8"/>
          </a:solidFill>
          <a:ln>
            <a:noFill/>
          </a:ln>
        </p:spPr>
        <p:txBody>
          <a:bodyPr anchorCtr="0" anchor="ctr" bIns="101200" lIns="0" spcFirstLastPara="1" rIns="0" wrap="square" tIns="101200">
            <a:noAutofit/>
          </a:bodyPr>
          <a:lstStyle/>
          <a:p>
            <a:pPr indent="0" lvl="0" marL="0" marR="0" rtl="0" algn="ctr">
              <a:lnSpc>
                <a:spcPct val="103033"/>
              </a:lnSpc>
              <a:spcBef>
                <a:spcPts val="0"/>
              </a:spcBef>
              <a:spcAft>
                <a:spcPts val="0"/>
              </a:spcAft>
              <a:buClr>
                <a:schemeClr val="dk1"/>
              </a:buClr>
              <a:buSzPts val="1100"/>
              <a:buFont typeface="Arial"/>
              <a:buNone/>
            </a:pPr>
            <a:r>
              <a:rPr b="1" lang="en" sz="900">
                <a:solidFill>
                  <a:schemeClr val="dk1"/>
                </a:solidFill>
                <a:latin typeface="Nunito"/>
                <a:ea typeface="Nunito"/>
                <a:cs typeface="Nunito"/>
                <a:sym typeface="Nunito"/>
              </a:rPr>
              <a:t>Stakeholders</a:t>
            </a:r>
            <a:endParaRPr b="1" sz="900">
              <a:latin typeface="Nunito"/>
              <a:ea typeface="Nunito"/>
              <a:cs typeface="Nunito"/>
              <a:sym typeface="Nunito"/>
            </a:endParaRPr>
          </a:p>
        </p:txBody>
      </p:sp>
      <p:sp>
        <p:nvSpPr>
          <p:cNvPr id="486" name="Google Shape;486;p58"/>
          <p:cNvSpPr/>
          <p:nvPr/>
        </p:nvSpPr>
        <p:spPr>
          <a:xfrm>
            <a:off x="1597825" y="4301730"/>
            <a:ext cx="2703300" cy="382800"/>
          </a:xfrm>
          <a:prstGeom prst="rect">
            <a:avLst/>
          </a:prstGeom>
          <a:noFill/>
          <a:ln>
            <a:noFill/>
          </a:ln>
        </p:spPr>
        <p:txBody>
          <a:bodyPr anchorCtr="0" anchor="ctr" bIns="68575" lIns="0" spcFirstLastPara="1" rIns="0" wrap="square" tIns="68575">
            <a:noAutofit/>
          </a:bodyPr>
          <a:lstStyle/>
          <a:p>
            <a:pPr indent="-133350" lvl="0" marL="139700" marR="0" rtl="0" algn="l">
              <a:lnSpc>
                <a:spcPct val="150000"/>
              </a:lnSpc>
              <a:spcBef>
                <a:spcPts val="0"/>
              </a:spcBef>
              <a:spcAft>
                <a:spcPts val="0"/>
              </a:spcAft>
              <a:buClr>
                <a:schemeClr val="dk1"/>
              </a:buClr>
              <a:buSzPts val="900"/>
              <a:buFont typeface="Nunito"/>
              <a:buChar char="•"/>
            </a:pPr>
            <a:r>
              <a:rPr lang="en" sz="900">
                <a:solidFill>
                  <a:schemeClr val="dk1"/>
                </a:solidFill>
                <a:latin typeface="Nunito"/>
                <a:ea typeface="Nunito"/>
                <a:cs typeface="Nunito"/>
                <a:sym typeface="Nunito"/>
              </a:rPr>
              <a:t>Deployment, Legal, fuel logistics, distribution, network operations, customer care, agent sales</a:t>
            </a:r>
            <a:endParaRPr sz="900">
              <a:solidFill>
                <a:schemeClr val="dk1"/>
              </a:solidFill>
              <a:latin typeface="Nunito"/>
              <a:ea typeface="Nunito"/>
              <a:cs typeface="Nunito"/>
              <a:sym typeface="Nunito"/>
            </a:endParaRPr>
          </a:p>
        </p:txBody>
      </p:sp>
      <p:sp>
        <p:nvSpPr>
          <p:cNvPr id="487" name="Google Shape;487;p58"/>
          <p:cNvSpPr/>
          <p:nvPr/>
        </p:nvSpPr>
        <p:spPr>
          <a:xfrm>
            <a:off x="6468925" y="105675"/>
            <a:ext cx="2533500" cy="5073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Scoped and in delivery</a:t>
            </a:r>
            <a:endParaRPr sz="10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